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4" r:id="rId1"/>
  </p:sldMasterIdLst>
  <p:notesMasterIdLst>
    <p:notesMasterId r:id="rId98"/>
  </p:notesMasterIdLst>
  <p:sldIdLst>
    <p:sldId id="458" r:id="rId2"/>
    <p:sldId id="452" r:id="rId3"/>
    <p:sldId id="647" r:id="rId4"/>
    <p:sldId id="506" r:id="rId5"/>
    <p:sldId id="340" r:id="rId6"/>
    <p:sldId id="588" r:id="rId7"/>
    <p:sldId id="589" r:id="rId8"/>
    <p:sldId id="590" r:id="rId9"/>
    <p:sldId id="591" r:id="rId10"/>
    <p:sldId id="592" r:id="rId11"/>
    <p:sldId id="593" r:id="rId12"/>
    <p:sldId id="594" r:id="rId13"/>
    <p:sldId id="595" r:id="rId14"/>
    <p:sldId id="596" r:id="rId15"/>
    <p:sldId id="597" r:id="rId16"/>
    <p:sldId id="598" r:id="rId17"/>
    <p:sldId id="599" r:id="rId18"/>
    <p:sldId id="600" r:id="rId19"/>
    <p:sldId id="652" r:id="rId20"/>
    <p:sldId id="601" r:id="rId21"/>
    <p:sldId id="602" r:id="rId22"/>
    <p:sldId id="603" r:id="rId23"/>
    <p:sldId id="604" r:id="rId24"/>
    <p:sldId id="605" r:id="rId25"/>
    <p:sldId id="341" r:id="rId26"/>
    <p:sldId id="585" r:id="rId27"/>
    <p:sldId id="342" r:id="rId28"/>
    <p:sldId id="516" r:id="rId29"/>
    <p:sldId id="354" r:id="rId30"/>
    <p:sldId id="606" r:id="rId31"/>
    <p:sldId id="586" r:id="rId32"/>
    <p:sldId id="355" r:id="rId33"/>
    <p:sldId id="607" r:id="rId34"/>
    <p:sldId id="356" r:id="rId35"/>
    <p:sldId id="608" r:id="rId36"/>
    <p:sldId id="358" r:id="rId37"/>
    <p:sldId id="359" r:id="rId38"/>
    <p:sldId id="517" r:id="rId39"/>
    <p:sldId id="518" r:id="rId40"/>
    <p:sldId id="522" r:id="rId41"/>
    <p:sldId id="609" r:id="rId42"/>
    <p:sldId id="610" r:id="rId43"/>
    <p:sldId id="523" r:id="rId44"/>
    <p:sldId id="524" r:id="rId45"/>
    <p:sldId id="525" r:id="rId46"/>
    <p:sldId id="526" r:id="rId47"/>
    <p:sldId id="527" r:id="rId48"/>
    <p:sldId id="528" r:id="rId49"/>
    <p:sldId id="529" r:id="rId50"/>
    <p:sldId id="530" r:id="rId51"/>
    <p:sldId id="531" r:id="rId52"/>
    <p:sldId id="532" r:id="rId53"/>
    <p:sldId id="533" r:id="rId54"/>
    <p:sldId id="534" r:id="rId55"/>
    <p:sldId id="611" r:id="rId56"/>
    <p:sldId id="519" r:id="rId57"/>
    <p:sldId id="520" r:id="rId58"/>
    <p:sldId id="521" r:id="rId59"/>
    <p:sldId id="613" r:id="rId60"/>
    <p:sldId id="614" r:id="rId61"/>
    <p:sldId id="535" r:id="rId62"/>
    <p:sldId id="615" r:id="rId63"/>
    <p:sldId id="616" r:id="rId64"/>
    <p:sldId id="537" r:id="rId65"/>
    <p:sldId id="536" r:id="rId66"/>
    <p:sldId id="617" r:id="rId67"/>
    <p:sldId id="618" r:id="rId68"/>
    <p:sldId id="619" r:id="rId69"/>
    <p:sldId id="620" r:id="rId70"/>
    <p:sldId id="621" r:id="rId71"/>
    <p:sldId id="622" r:id="rId72"/>
    <p:sldId id="623" r:id="rId73"/>
    <p:sldId id="624" r:id="rId74"/>
    <p:sldId id="625" r:id="rId75"/>
    <p:sldId id="626" r:id="rId76"/>
    <p:sldId id="627" r:id="rId77"/>
    <p:sldId id="628" r:id="rId78"/>
    <p:sldId id="629" r:id="rId79"/>
    <p:sldId id="630" r:id="rId80"/>
    <p:sldId id="631" r:id="rId81"/>
    <p:sldId id="632" r:id="rId82"/>
    <p:sldId id="633" r:id="rId83"/>
    <p:sldId id="634" r:id="rId84"/>
    <p:sldId id="635" r:id="rId85"/>
    <p:sldId id="636" r:id="rId86"/>
    <p:sldId id="637" r:id="rId87"/>
    <p:sldId id="638" r:id="rId88"/>
    <p:sldId id="639" r:id="rId89"/>
    <p:sldId id="640" r:id="rId90"/>
    <p:sldId id="641" r:id="rId91"/>
    <p:sldId id="642" r:id="rId92"/>
    <p:sldId id="643" r:id="rId93"/>
    <p:sldId id="644" r:id="rId94"/>
    <p:sldId id="648" r:id="rId95"/>
    <p:sldId id="646" r:id="rId96"/>
    <p:sldId id="653" r:id="rId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15"/>
    <p:restoredTop sz="92683" autoAdjust="0"/>
  </p:normalViewPr>
  <p:slideViewPr>
    <p:cSldViewPr snapToGrid="0" snapToObjects="1">
      <p:cViewPr varScale="1">
        <p:scale>
          <a:sx n="86" d="100"/>
          <a:sy n="86" d="100"/>
        </p:scale>
        <p:origin x="216" y="6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03"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7E6CBE-CA35-4A73-8AC5-BADD8937F881}" type="doc">
      <dgm:prSet loTypeId="urn:microsoft.com/office/officeart/2005/8/layout/target1" loCatId="relationship" qsTypeId="urn:microsoft.com/office/officeart/2005/8/quickstyle/simple1" qsCatId="simple" csTypeId="urn:microsoft.com/office/officeart/2005/8/colors/accent1_3" csCatId="accent1" phldr="1"/>
      <dgm:spPr/>
    </dgm:pt>
    <dgm:pt modelId="{0E08CE65-ED96-40BC-AA7D-FDA171DE500C}">
      <dgm:prSet phldrT="[Text]"/>
      <dgm:spPr/>
      <dgm:t>
        <a:bodyPr/>
        <a:lstStyle/>
        <a:p>
          <a:r>
            <a:rPr lang="en-US" dirty="0"/>
            <a:t>3. Designated Supports                       (w/TEA approval)</a:t>
          </a:r>
        </a:p>
      </dgm:t>
    </dgm:pt>
    <dgm:pt modelId="{E28561F8-86A3-474C-A1FB-F32F7CC0AAE4}" type="parTrans" cxnId="{E6EEAAA3-7156-4743-A65F-83FBCA002070}">
      <dgm:prSet/>
      <dgm:spPr/>
      <dgm:t>
        <a:bodyPr/>
        <a:lstStyle/>
        <a:p>
          <a:endParaRPr lang="en-US"/>
        </a:p>
      </dgm:t>
    </dgm:pt>
    <dgm:pt modelId="{23B1FB24-D3CE-45FD-A36D-3CCC90F26DA1}" type="sibTrans" cxnId="{E6EEAAA3-7156-4743-A65F-83FBCA002070}">
      <dgm:prSet/>
      <dgm:spPr/>
      <dgm:t>
        <a:bodyPr/>
        <a:lstStyle/>
        <a:p>
          <a:endParaRPr lang="en-US"/>
        </a:p>
      </dgm:t>
    </dgm:pt>
    <dgm:pt modelId="{5C7438D9-1340-4EB7-B4D1-22E8EF44A0F5}">
      <dgm:prSet phldrT="[Text]"/>
      <dgm:spPr/>
      <dgm:t>
        <a:bodyPr/>
        <a:lstStyle/>
        <a:p>
          <a:r>
            <a:rPr lang="en-US" dirty="0"/>
            <a:t>2. Designated Supports                    (w/local approval)</a:t>
          </a:r>
        </a:p>
      </dgm:t>
    </dgm:pt>
    <dgm:pt modelId="{E701682B-C97E-4829-97F4-E8F206546584}" type="parTrans" cxnId="{F83ABCFB-1221-4726-88E5-B3AF456D0A9A}">
      <dgm:prSet/>
      <dgm:spPr/>
      <dgm:t>
        <a:bodyPr/>
        <a:lstStyle/>
        <a:p>
          <a:endParaRPr lang="en-US"/>
        </a:p>
      </dgm:t>
    </dgm:pt>
    <dgm:pt modelId="{066F782D-7275-4CAD-8C91-AA065739A508}" type="sibTrans" cxnId="{F83ABCFB-1221-4726-88E5-B3AF456D0A9A}">
      <dgm:prSet/>
      <dgm:spPr/>
      <dgm:t>
        <a:bodyPr/>
        <a:lstStyle/>
        <a:p>
          <a:endParaRPr lang="en-US"/>
        </a:p>
      </dgm:t>
    </dgm:pt>
    <dgm:pt modelId="{5D3E8EB9-8818-4E04-9CE2-75BD2377D702}">
      <dgm:prSet phldrT="[Text]"/>
      <dgm:spPr/>
      <dgm:t>
        <a:bodyPr/>
        <a:lstStyle/>
        <a:p>
          <a:r>
            <a:rPr lang="en-US" dirty="0"/>
            <a:t>1. Accessibility Features                   (all students)</a:t>
          </a:r>
        </a:p>
      </dgm:t>
    </dgm:pt>
    <dgm:pt modelId="{30DCFFA2-5E4B-4D57-84C8-2B143D52491C}" type="parTrans" cxnId="{FE303EAC-C758-4751-8512-3E283538192A}">
      <dgm:prSet/>
      <dgm:spPr/>
      <dgm:t>
        <a:bodyPr/>
        <a:lstStyle/>
        <a:p>
          <a:endParaRPr lang="en-US"/>
        </a:p>
      </dgm:t>
    </dgm:pt>
    <dgm:pt modelId="{AD121023-6E4E-43C0-8DEF-C8F4CC000613}" type="sibTrans" cxnId="{FE303EAC-C758-4751-8512-3E283538192A}">
      <dgm:prSet/>
      <dgm:spPr/>
      <dgm:t>
        <a:bodyPr/>
        <a:lstStyle/>
        <a:p>
          <a:endParaRPr lang="en-US"/>
        </a:p>
      </dgm:t>
    </dgm:pt>
    <dgm:pt modelId="{1CA16449-9A2A-4F3A-B78B-95B835A011A1}" type="pres">
      <dgm:prSet presAssocID="{C87E6CBE-CA35-4A73-8AC5-BADD8937F881}" presName="composite" presStyleCnt="0">
        <dgm:presLayoutVars>
          <dgm:chMax val="5"/>
          <dgm:dir/>
          <dgm:resizeHandles val="exact"/>
        </dgm:presLayoutVars>
      </dgm:prSet>
      <dgm:spPr/>
    </dgm:pt>
    <dgm:pt modelId="{87E3ADD9-875F-49B5-AF1E-72BE61BBBB5D}" type="pres">
      <dgm:prSet presAssocID="{0E08CE65-ED96-40BC-AA7D-FDA171DE500C}" presName="circle1" presStyleLbl="lnNode1" presStyleIdx="0" presStyleCnt="3"/>
      <dgm:spPr/>
    </dgm:pt>
    <dgm:pt modelId="{0AA0A796-0261-458D-9882-0AE5EEBF4C25}" type="pres">
      <dgm:prSet presAssocID="{0E08CE65-ED96-40BC-AA7D-FDA171DE500C}" presName="text1" presStyleLbl="revTx" presStyleIdx="0" presStyleCnt="3" custScaleX="128694" custLinFactNeighborX="14667">
        <dgm:presLayoutVars>
          <dgm:bulletEnabled val="1"/>
        </dgm:presLayoutVars>
      </dgm:prSet>
      <dgm:spPr/>
      <dgm:t>
        <a:bodyPr/>
        <a:lstStyle/>
        <a:p>
          <a:endParaRPr lang="en-US"/>
        </a:p>
      </dgm:t>
    </dgm:pt>
    <dgm:pt modelId="{36F36BE5-61DD-4C88-AFC2-A38C12B0414C}" type="pres">
      <dgm:prSet presAssocID="{0E08CE65-ED96-40BC-AA7D-FDA171DE500C}" presName="line1" presStyleLbl="callout" presStyleIdx="0" presStyleCnt="6"/>
      <dgm:spPr/>
    </dgm:pt>
    <dgm:pt modelId="{4A1BFF7B-A48E-4E97-AFDA-AB26AA0AC7CE}" type="pres">
      <dgm:prSet presAssocID="{0E08CE65-ED96-40BC-AA7D-FDA171DE500C}" presName="d1" presStyleLbl="callout" presStyleIdx="1" presStyleCnt="6"/>
      <dgm:spPr/>
    </dgm:pt>
    <dgm:pt modelId="{C6ACFDD4-0062-469A-BD44-02FD8412DB8F}" type="pres">
      <dgm:prSet presAssocID="{5C7438D9-1340-4EB7-B4D1-22E8EF44A0F5}" presName="circle2" presStyleLbl="lnNode1" presStyleIdx="1" presStyleCnt="3"/>
      <dgm:spPr/>
    </dgm:pt>
    <dgm:pt modelId="{B9338F0D-7EFF-4EC2-8CD4-9321B762F450}" type="pres">
      <dgm:prSet presAssocID="{5C7438D9-1340-4EB7-B4D1-22E8EF44A0F5}" presName="text2" presStyleLbl="revTx" presStyleIdx="1" presStyleCnt="3" custScaleX="128374" custLinFactNeighborX="18000" custLinFactNeighborY="1143">
        <dgm:presLayoutVars>
          <dgm:bulletEnabled val="1"/>
        </dgm:presLayoutVars>
      </dgm:prSet>
      <dgm:spPr/>
      <dgm:t>
        <a:bodyPr/>
        <a:lstStyle/>
        <a:p>
          <a:endParaRPr lang="en-US"/>
        </a:p>
      </dgm:t>
    </dgm:pt>
    <dgm:pt modelId="{5879AB07-38B8-4279-83F0-E945A0B3F78F}" type="pres">
      <dgm:prSet presAssocID="{5C7438D9-1340-4EB7-B4D1-22E8EF44A0F5}" presName="line2" presStyleLbl="callout" presStyleIdx="2" presStyleCnt="6"/>
      <dgm:spPr/>
    </dgm:pt>
    <dgm:pt modelId="{D0C0F280-98E4-43A4-B952-86CC7140EE15}" type="pres">
      <dgm:prSet presAssocID="{5C7438D9-1340-4EB7-B4D1-22E8EF44A0F5}" presName="d2" presStyleLbl="callout" presStyleIdx="3" presStyleCnt="6"/>
      <dgm:spPr/>
    </dgm:pt>
    <dgm:pt modelId="{C7AF8459-643F-4620-957C-E71F011AE2B8}" type="pres">
      <dgm:prSet presAssocID="{5D3E8EB9-8818-4E04-9CE2-75BD2377D702}" presName="circle3" presStyleLbl="lnNode1" presStyleIdx="2" presStyleCnt="3"/>
      <dgm:spPr/>
    </dgm:pt>
    <dgm:pt modelId="{C22DE5D6-6110-46E7-8974-2D7F95AF7AC2}" type="pres">
      <dgm:prSet presAssocID="{5D3E8EB9-8818-4E04-9CE2-75BD2377D702}" presName="text3" presStyleLbl="revTx" presStyleIdx="2" presStyleCnt="3" custLinFactNeighborX="6665">
        <dgm:presLayoutVars>
          <dgm:bulletEnabled val="1"/>
        </dgm:presLayoutVars>
      </dgm:prSet>
      <dgm:spPr/>
      <dgm:t>
        <a:bodyPr/>
        <a:lstStyle/>
        <a:p>
          <a:endParaRPr lang="en-US"/>
        </a:p>
      </dgm:t>
    </dgm:pt>
    <dgm:pt modelId="{28A91B9E-B206-40C3-8D12-E76AE411B532}" type="pres">
      <dgm:prSet presAssocID="{5D3E8EB9-8818-4E04-9CE2-75BD2377D702}" presName="line3" presStyleLbl="callout" presStyleIdx="4" presStyleCnt="6"/>
      <dgm:spPr/>
    </dgm:pt>
    <dgm:pt modelId="{5DE02CAE-4B9E-4CC5-A83C-9459FFA30336}" type="pres">
      <dgm:prSet presAssocID="{5D3E8EB9-8818-4E04-9CE2-75BD2377D702}" presName="d3" presStyleLbl="callout" presStyleIdx="5" presStyleCnt="6"/>
      <dgm:spPr/>
    </dgm:pt>
  </dgm:ptLst>
  <dgm:cxnLst>
    <dgm:cxn modelId="{25868E31-7DFF-48B4-820C-91F2B4F108FC}" type="presOf" srcId="{C87E6CBE-CA35-4A73-8AC5-BADD8937F881}" destId="{1CA16449-9A2A-4F3A-B78B-95B835A011A1}" srcOrd="0" destOrd="0" presId="urn:microsoft.com/office/officeart/2005/8/layout/target1"/>
    <dgm:cxn modelId="{E6EEAAA3-7156-4743-A65F-83FBCA002070}" srcId="{C87E6CBE-CA35-4A73-8AC5-BADD8937F881}" destId="{0E08CE65-ED96-40BC-AA7D-FDA171DE500C}" srcOrd="0" destOrd="0" parTransId="{E28561F8-86A3-474C-A1FB-F32F7CC0AAE4}" sibTransId="{23B1FB24-D3CE-45FD-A36D-3CCC90F26DA1}"/>
    <dgm:cxn modelId="{ECADC058-9123-45B5-89E8-11A6F9CC0B46}" type="presOf" srcId="{5D3E8EB9-8818-4E04-9CE2-75BD2377D702}" destId="{C22DE5D6-6110-46E7-8974-2D7F95AF7AC2}" srcOrd="0" destOrd="0" presId="urn:microsoft.com/office/officeart/2005/8/layout/target1"/>
    <dgm:cxn modelId="{FE303EAC-C758-4751-8512-3E283538192A}" srcId="{C87E6CBE-CA35-4A73-8AC5-BADD8937F881}" destId="{5D3E8EB9-8818-4E04-9CE2-75BD2377D702}" srcOrd="2" destOrd="0" parTransId="{30DCFFA2-5E4B-4D57-84C8-2B143D52491C}" sibTransId="{AD121023-6E4E-43C0-8DEF-C8F4CC000613}"/>
    <dgm:cxn modelId="{F83ABCFB-1221-4726-88E5-B3AF456D0A9A}" srcId="{C87E6CBE-CA35-4A73-8AC5-BADD8937F881}" destId="{5C7438D9-1340-4EB7-B4D1-22E8EF44A0F5}" srcOrd="1" destOrd="0" parTransId="{E701682B-C97E-4829-97F4-E8F206546584}" sibTransId="{066F782D-7275-4CAD-8C91-AA065739A508}"/>
    <dgm:cxn modelId="{15E359E5-007D-4E62-80F2-61B28E219288}" type="presOf" srcId="{5C7438D9-1340-4EB7-B4D1-22E8EF44A0F5}" destId="{B9338F0D-7EFF-4EC2-8CD4-9321B762F450}" srcOrd="0" destOrd="0" presId="urn:microsoft.com/office/officeart/2005/8/layout/target1"/>
    <dgm:cxn modelId="{2B00E507-E8BC-4415-90C5-97C2AA8171E4}" type="presOf" srcId="{0E08CE65-ED96-40BC-AA7D-FDA171DE500C}" destId="{0AA0A796-0261-458D-9882-0AE5EEBF4C25}" srcOrd="0" destOrd="0" presId="urn:microsoft.com/office/officeart/2005/8/layout/target1"/>
    <dgm:cxn modelId="{D7599C29-0C6A-4C8D-9450-DBF8D2BE365D}" type="presParOf" srcId="{1CA16449-9A2A-4F3A-B78B-95B835A011A1}" destId="{87E3ADD9-875F-49B5-AF1E-72BE61BBBB5D}" srcOrd="0" destOrd="0" presId="urn:microsoft.com/office/officeart/2005/8/layout/target1"/>
    <dgm:cxn modelId="{DB01BD40-1A03-4A64-960C-AF3C0DF08065}" type="presParOf" srcId="{1CA16449-9A2A-4F3A-B78B-95B835A011A1}" destId="{0AA0A796-0261-458D-9882-0AE5EEBF4C25}" srcOrd="1" destOrd="0" presId="urn:microsoft.com/office/officeart/2005/8/layout/target1"/>
    <dgm:cxn modelId="{3CE5281D-1AE8-411F-A53E-011EE507C752}" type="presParOf" srcId="{1CA16449-9A2A-4F3A-B78B-95B835A011A1}" destId="{36F36BE5-61DD-4C88-AFC2-A38C12B0414C}" srcOrd="2" destOrd="0" presId="urn:microsoft.com/office/officeart/2005/8/layout/target1"/>
    <dgm:cxn modelId="{0DDF86D7-4D11-4FA3-BE6E-4654803784BA}" type="presParOf" srcId="{1CA16449-9A2A-4F3A-B78B-95B835A011A1}" destId="{4A1BFF7B-A48E-4E97-AFDA-AB26AA0AC7CE}" srcOrd="3" destOrd="0" presId="urn:microsoft.com/office/officeart/2005/8/layout/target1"/>
    <dgm:cxn modelId="{D9CB840E-A170-484E-B46D-E8FBEC06FA02}" type="presParOf" srcId="{1CA16449-9A2A-4F3A-B78B-95B835A011A1}" destId="{C6ACFDD4-0062-469A-BD44-02FD8412DB8F}" srcOrd="4" destOrd="0" presId="urn:microsoft.com/office/officeart/2005/8/layout/target1"/>
    <dgm:cxn modelId="{CD559DD3-5A6F-4575-BFAF-5E36A17F2018}" type="presParOf" srcId="{1CA16449-9A2A-4F3A-B78B-95B835A011A1}" destId="{B9338F0D-7EFF-4EC2-8CD4-9321B762F450}" srcOrd="5" destOrd="0" presId="urn:microsoft.com/office/officeart/2005/8/layout/target1"/>
    <dgm:cxn modelId="{E99A0782-39D2-474C-BF3A-1719A3C3C1F4}" type="presParOf" srcId="{1CA16449-9A2A-4F3A-B78B-95B835A011A1}" destId="{5879AB07-38B8-4279-83F0-E945A0B3F78F}" srcOrd="6" destOrd="0" presId="urn:microsoft.com/office/officeart/2005/8/layout/target1"/>
    <dgm:cxn modelId="{0BC25644-B0BF-42E8-B3E7-9D08FD45B933}" type="presParOf" srcId="{1CA16449-9A2A-4F3A-B78B-95B835A011A1}" destId="{D0C0F280-98E4-43A4-B952-86CC7140EE15}" srcOrd="7" destOrd="0" presId="urn:microsoft.com/office/officeart/2005/8/layout/target1"/>
    <dgm:cxn modelId="{8BD27C40-2ED9-41AB-93B0-16EC117BC2FE}" type="presParOf" srcId="{1CA16449-9A2A-4F3A-B78B-95B835A011A1}" destId="{C7AF8459-643F-4620-957C-E71F011AE2B8}" srcOrd="8" destOrd="0" presId="urn:microsoft.com/office/officeart/2005/8/layout/target1"/>
    <dgm:cxn modelId="{F0301FBD-23FC-44DA-96F5-ED56C53A5574}" type="presParOf" srcId="{1CA16449-9A2A-4F3A-B78B-95B835A011A1}" destId="{C22DE5D6-6110-46E7-8974-2D7F95AF7AC2}" srcOrd="9" destOrd="0" presId="urn:microsoft.com/office/officeart/2005/8/layout/target1"/>
    <dgm:cxn modelId="{896B34B1-8BA1-4370-93D9-1AE98545279A}" type="presParOf" srcId="{1CA16449-9A2A-4F3A-B78B-95B835A011A1}" destId="{28A91B9E-B206-40C3-8D12-E76AE411B532}" srcOrd="10" destOrd="0" presId="urn:microsoft.com/office/officeart/2005/8/layout/target1"/>
    <dgm:cxn modelId="{2DD8BCCA-C09E-4D34-8F1F-5D0C7CDDD58F}" type="presParOf" srcId="{1CA16449-9A2A-4F3A-B78B-95B835A011A1}" destId="{5DE02CAE-4B9E-4CC5-A83C-9459FFA30336}"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7E6CBE-CA35-4A73-8AC5-BADD8937F881}" type="doc">
      <dgm:prSet loTypeId="urn:microsoft.com/office/officeart/2005/8/layout/target1" loCatId="relationship" qsTypeId="urn:microsoft.com/office/officeart/2005/8/quickstyle/simple1" qsCatId="simple" csTypeId="urn:microsoft.com/office/officeart/2005/8/colors/accent1_3" csCatId="accent1" phldr="1"/>
      <dgm:spPr/>
    </dgm:pt>
    <dgm:pt modelId="{0E08CE65-ED96-40BC-AA7D-FDA171DE500C}">
      <dgm:prSet phldrT="[Text]"/>
      <dgm:spPr/>
      <dgm:t>
        <a:bodyPr/>
        <a:lstStyle/>
        <a:p>
          <a:r>
            <a:rPr lang="en-US" dirty="0"/>
            <a:t>3. Designated Supports                       (w/TEA approval)</a:t>
          </a:r>
        </a:p>
      </dgm:t>
    </dgm:pt>
    <dgm:pt modelId="{E28561F8-86A3-474C-A1FB-F32F7CC0AAE4}" type="parTrans" cxnId="{E6EEAAA3-7156-4743-A65F-83FBCA002070}">
      <dgm:prSet/>
      <dgm:spPr/>
      <dgm:t>
        <a:bodyPr/>
        <a:lstStyle/>
        <a:p>
          <a:endParaRPr lang="en-US"/>
        </a:p>
      </dgm:t>
    </dgm:pt>
    <dgm:pt modelId="{23B1FB24-D3CE-45FD-A36D-3CCC90F26DA1}" type="sibTrans" cxnId="{E6EEAAA3-7156-4743-A65F-83FBCA002070}">
      <dgm:prSet/>
      <dgm:spPr/>
      <dgm:t>
        <a:bodyPr/>
        <a:lstStyle/>
        <a:p>
          <a:endParaRPr lang="en-US"/>
        </a:p>
      </dgm:t>
    </dgm:pt>
    <dgm:pt modelId="{5C7438D9-1340-4EB7-B4D1-22E8EF44A0F5}">
      <dgm:prSet phldrT="[Text]"/>
      <dgm:spPr/>
      <dgm:t>
        <a:bodyPr/>
        <a:lstStyle/>
        <a:p>
          <a:r>
            <a:rPr lang="en-US" dirty="0"/>
            <a:t>2. Designated Supports                    (w/local approval)</a:t>
          </a:r>
        </a:p>
      </dgm:t>
    </dgm:pt>
    <dgm:pt modelId="{E701682B-C97E-4829-97F4-E8F206546584}" type="parTrans" cxnId="{F83ABCFB-1221-4726-88E5-B3AF456D0A9A}">
      <dgm:prSet/>
      <dgm:spPr/>
      <dgm:t>
        <a:bodyPr/>
        <a:lstStyle/>
        <a:p>
          <a:endParaRPr lang="en-US"/>
        </a:p>
      </dgm:t>
    </dgm:pt>
    <dgm:pt modelId="{066F782D-7275-4CAD-8C91-AA065739A508}" type="sibTrans" cxnId="{F83ABCFB-1221-4726-88E5-B3AF456D0A9A}">
      <dgm:prSet/>
      <dgm:spPr/>
      <dgm:t>
        <a:bodyPr/>
        <a:lstStyle/>
        <a:p>
          <a:endParaRPr lang="en-US"/>
        </a:p>
      </dgm:t>
    </dgm:pt>
    <dgm:pt modelId="{5D3E8EB9-8818-4E04-9CE2-75BD2377D702}">
      <dgm:prSet phldrT="[Text]" custT="1"/>
      <dgm:spPr/>
      <dgm:t>
        <a:bodyPr/>
        <a:lstStyle/>
        <a:p>
          <a:r>
            <a:rPr lang="en-US" sz="2400" dirty="0">
              <a:solidFill>
                <a:schemeClr val="accent1"/>
              </a:solidFill>
            </a:rPr>
            <a:t>1. Accessibility Features                   (all students)</a:t>
          </a:r>
        </a:p>
      </dgm:t>
    </dgm:pt>
    <dgm:pt modelId="{30DCFFA2-5E4B-4D57-84C8-2B143D52491C}" type="parTrans" cxnId="{FE303EAC-C758-4751-8512-3E283538192A}">
      <dgm:prSet/>
      <dgm:spPr/>
      <dgm:t>
        <a:bodyPr/>
        <a:lstStyle/>
        <a:p>
          <a:endParaRPr lang="en-US"/>
        </a:p>
      </dgm:t>
    </dgm:pt>
    <dgm:pt modelId="{AD121023-6E4E-43C0-8DEF-C8F4CC000613}" type="sibTrans" cxnId="{FE303EAC-C758-4751-8512-3E283538192A}">
      <dgm:prSet/>
      <dgm:spPr/>
      <dgm:t>
        <a:bodyPr/>
        <a:lstStyle/>
        <a:p>
          <a:endParaRPr lang="en-US"/>
        </a:p>
      </dgm:t>
    </dgm:pt>
    <dgm:pt modelId="{1CA16449-9A2A-4F3A-B78B-95B835A011A1}" type="pres">
      <dgm:prSet presAssocID="{C87E6CBE-CA35-4A73-8AC5-BADD8937F881}" presName="composite" presStyleCnt="0">
        <dgm:presLayoutVars>
          <dgm:chMax val="5"/>
          <dgm:dir/>
          <dgm:resizeHandles val="exact"/>
        </dgm:presLayoutVars>
      </dgm:prSet>
      <dgm:spPr/>
    </dgm:pt>
    <dgm:pt modelId="{87E3ADD9-875F-49B5-AF1E-72BE61BBBB5D}" type="pres">
      <dgm:prSet presAssocID="{0E08CE65-ED96-40BC-AA7D-FDA171DE500C}" presName="circle1" presStyleLbl="lnNode1" presStyleIdx="0" presStyleCnt="3"/>
      <dgm:spPr/>
    </dgm:pt>
    <dgm:pt modelId="{0AA0A796-0261-458D-9882-0AE5EEBF4C25}" type="pres">
      <dgm:prSet presAssocID="{0E08CE65-ED96-40BC-AA7D-FDA171DE500C}" presName="text1" presStyleLbl="revTx" presStyleIdx="0" presStyleCnt="3" custScaleX="128694" custLinFactNeighborX="14667">
        <dgm:presLayoutVars>
          <dgm:bulletEnabled val="1"/>
        </dgm:presLayoutVars>
      </dgm:prSet>
      <dgm:spPr/>
      <dgm:t>
        <a:bodyPr/>
        <a:lstStyle/>
        <a:p>
          <a:endParaRPr lang="en-US"/>
        </a:p>
      </dgm:t>
    </dgm:pt>
    <dgm:pt modelId="{36F36BE5-61DD-4C88-AFC2-A38C12B0414C}" type="pres">
      <dgm:prSet presAssocID="{0E08CE65-ED96-40BC-AA7D-FDA171DE500C}" presName="line1" presStyleLbl="callout" presStyleIdx="0" presStyleCnt="6"/>
      <dgm:spPr/>
    </dgm:pt>
    <dgm:pt modelId="{4A1BFF7B-A48E-4E97-AFDA-AB26AA0AC7CE}" type="pres">
      <dgm:prSet presAssocID="{0E08CE65-ED96-40BC-AA7D-FDA171DE500C}" presName="d1" presStyleLbl="callout" presStyleIdx="1" presStyleCnt="6"/>
      <dgm:spPr/>
    </dgm:pt>
    <dgm:pt modelId="{C6ACFDD4-0062-469A-BD44-02FD8412DB8F}" type="pres">
      <dgm:prSet presAssocID="{5C7438D9-1340-4EB7-B4D1-22E8EF44A0F5}" presName="circle2" presStyleLbl="lnNode1" presStyleIdx="1" presStyleCnt="3"/>
      <dgm:spPr/>
    </dgm:pt>
    <dgm:pt modelId="{B9338F0D-7EFF-4EC2-8CD4-9321B762F450}" type="pres">
      <dgm:prSet presAssocID="{5C7438D9-1340-4EB7-B4D1-22E8EF44A0F5}" presName="text2" presStyleLbl="revTx" presStyleIdx="1" presStyleCnt="3" custScaleX="128374" custLinFactNeighborX="18000" custLinFactNeighborY="1143">
        <dgm:presLayoutVars>
          <dgm:bulletEnabled val="1"/>
        </dgm:presLayoutVars>
      </dgm:prSet>
      <dgm:spPr/>
      <dgm:t>
        <a:bodyPr/>
        <a:lstStyle/>
        <a:p>
          <a:endParaRPr lang="en-US"/>
        </a:p>
      </dgm:t>
    </dgm:pt>
    <dgm:pt modelId="{5879AB07-38B8-4279-83F0-E945A0B3F78F}" type="pres">
      <dgm:prSet presAssocID="{5C7438D9-1340-4EB7-B4D1-22E8EF44A0F5}" presName="line2" presStyleLbl="callout" presStyleIdx="2" presStyleCnt="6"/>
      <dgm:spPr/>
    </dgm:pt>
    <dgm:pt modelId="{D0C0F280-98E4-43A4-B952-86CC7140EE15}" type="pres">
      <dgm:prSet presAssocID="{5C7438D9-1340-4EB7-B4D1-22E8EF44A0F5}" presName="d2" presStyleLbl="callout" presStyleIdx="3" presStyleCnt="6"/>
      <dgm:spPr/>
    </dgm:pt>
    <dgm:pt modelId="{C7AF8459-643F-4620-957C-E71F011AE2B8}" type="pres">
      <dgm:prSet presAssocID="{5D3E8EB9-8818-4E04-9CE2-75BD2377D702}" presName="circle3" presStyleLbl="lnNode1" presStyleIdx="2" presStyleCnt="3"/>
      <dgm:spPr/>
    </dgm:pt>
    <dgm:pt modelId="{C22DE5D6-6110-46E7-8974-2D7F95AF7AC2}" type="pres">
      <dgm:prSet presAssocID="{5D3E8EB9-8818-4E04-9CE2-75BD2377D702}" presName="text3" presStyleLbl="revTx" presStyleIdx="2" presStyleCnt="3" custScaleX="152100" custLinFactNeighborX="23773" custLinFactNeighborY="4501">
        <dgm:presLayoutVars>
          <dgm:bulletEnabled val="1"/>
        </dgm:presLayoutVars>
      </dgm:prSet>
      <dgm:spPr/>
      <dgm:t>
        <a:bodyPr/>
        <a:lstStyle/>
        <a:p>
          <a:endParaRPr lang="en-US"/>
        </a:p>
      </dgm:t>
    </dgm:pt>
    <dgm:pt modelId="{28A91B9E-B206-40C3-8D12-E76AE411B532}" type="pres">
      <dgm:prSet presAssocID="{5D3E8EB9-8818-4E04-9CE2-75BD2377D702}" presName="line3" presStyleLbl="callout" presStyleIdx="4" presStyleCnt="6"/>
      <dgm:spPr/>
    </dgm:pt>
    <dgm:pt modelId="{5DE02CAE-4B9E-4CC5-A83C-9459FFA30336}" type="pres">
      <dgm:prSet presAssocID="{5D3E8EB9-8818-4E04-9CE2-75BD2377D702}" presName="d3" presStyleLbl="callout" presStyleIdx="5" presStyleCnt="6"/>
      <dgm:spPr/>
    </dgm:pt>
  </dgm:ptLst>
  <dgm:cxnLst>
    <dgm:cxn modelId="{C7971C63-9157-B245-B713-D01C97697D85}" type="presOf" srcId="{5D3E8EB9-8818-4E04-9CE2-75BD2377D702}" destId="{C22DE5D6-6110-46E7-8974-2D7F95AF7AC2}" srcOrd="0" destOrd="0" presId="urn:microsoft.com/office/officeart/2005/8/layout/target1"/>
    <dgm:cxn modelId="{4030B95B-19F3-5B4D-BC25-4AF2CE990206}" type="presOf" srcId="{5C7438D9-1340-4EB7-B4D1-22E8EF44A0F5}" destId="{B9338F0D-7EFF-4EC2-8CD4-9321B762F450}" srcOrd="0" destOrd="0" presId="urn:microsoft.com/office/officeart/2005/8/layout/target1"/>
    <dgm:cxn modelId="{E6EEAAA3-7156-4743-A65F-83FBCA002070}" srcId="{C87E6CBE-CA35-4A73-8AC5-BADD8937F881}" destId="{0E08CE65-ED96-40BC-AA7D-FDA171DE500C}" srcOrd="0" destOrd="0" parTransId="{E28561F8-86A3-474C-A1FB-F32F7CC0AAE4}" sibTransId="{23B1FB24-D3CE-45FD-A36D-3CCC90F26DA1}"/>
    <dgm:cxn modelId="{31FEED77-F2C2-284E-BFBB-642390311561}" type="presOf" srcId="{0E08CE65-ED96-40BC-AA7D-FDA171DE500C}" destId="{0AA0A796-0261-458D-9882-0AE5EEBF4C25}" srcOrd="0" destOrd="0" presId="urn:microsoft.com/office/officeart/2005/8/layout/target1"/>
    <dgm:cxn modelId="{FE303EAC-C758-4751-8512-3E283538192A}" srcId="{C87E6CBE-CA35-4A73-8AC5-BADD8937F881}" destId="{5D3E8EB9-8818-4E04-9CE2-75BD2377D702}" srcOrd="2" destOrd="0" parTransId="{30DCFFA2-5E4B-4D57-84C8-2B143D52491C}" sibTransId="{AD121023-6E4E-43C0-8DEF-C8F4CC000613}"/>
    <dgm:cxn modelId="{F83ABCFB-1221-4726-88E5-B3AF456D0A9A}" srcId="{C87E6CBE-CA35-4A73-8AC5-BADD8937F881}" destId="{5C7438D9-1340-4EB7-B4D1-22E8EF44A0F5}" srcOrd="1" destOrd="0" parTransId="{E701682B-C97E-4829-97F4-E8F206546584}" sibTransId="{066F782D-7275-4CAD-8C91-AA065739A508}"/>
    <dgm:cxn modelId="{788F9A44-0083-0B4E-931E-CF5C5EAB1A2E}" type="presOf" srcId="{C87E6CBE-CA35-4A73-8AC5-BADD8937F881}" destId="{1CA16449-9A2A-4F3A-B78B-95B835A011A1}" srcOrd="0" destOrd="0" presId="urn:microsoft.com/office/officeart/2005/8/layout/target1"/>
    <dgm:cxn modelId="{E2F94889-51BF-7848-AC4A-770F900F860D}" type="presParOf" srcId="{1CA16449-9A2A-4F3A-B78B-95B835A011A1}" destId="{87E3ADD9-875F-49B5-AF1E-72BE61BBBB5D}" srcOrd="0" destOrd="0" presId="urn:microsoft.com/office/officeart/2005/8/layout/target1"/>
    <dgm:cxn modelId="{72C4ECB6-3757-B940-9C7B-2A3F0DEE7E13}" type="presParOf" srcId="{1CA16449-9A2A-4F3A-B78B-95B835A011A1}" destId="{0AA0A796-0261-458D-9882-0AE5EEBF4C25}" srcOrd="1" destOrd="0" presId="urn:microsoft.com/office/officeart/2005/8/layout/target1"/>
    <dgm:cxn modelId="{25C13860-727F-BB4A-8240-A57CBC1F79FD}" type="presParOf" srcId="{1CA16449-9A2A-4F3A-B78B-95B835A011A1}" destId="{36F36BE5-61DD-4C88-AFC2-A38C12B0414C}" srcOrd="2" destOrd="0" presId="urn:microsoft.com/office/officeart/2005/8/layout/target1"/>
    <dgm:cxn modelId="{7C191889-8DCB-494E-A15B-A50328B299A0}" type="presParOf" srcId="{1CA16449-9A2A-4F3A-B78B-95B835A011A1}" destId="{4A1BFF7B-A48E-4E97-AFDA-AB26AA0AC7CE}" srcOrd="3" destOrd="0" presId="urn:microsoft.com/office/officeart/2005/8/layout/target1"/>
    <dgm:cxn modelId="{2AD36271-C520-864F-87F9-7AD96A85389B}" type="presParOf" srcId="{1CA16449-9A2A-4F3A-B78B-95B835A011A1}" destId="{C6ACFDD4-0062-469A-BD44-02FD8412DB8F}" srcOrd="4" destOrd="0" presId="urn:microsoft.com/office/officeart/2005/8/layout/target1"/>
    <dgm:cxn modelId="{A1F76909-909F-0245-9943-481EFFAB6D4B}" type="presParOf" srcId="{1CA16449-9A2A-4F3A-B78B-95B835A011A1}" destId="{B9338F0D-7EFF-4EC2-8CD4-9321B762F450}" srcOrd="5" destOrd="0" presId="urn:microsoft.com/office/officeart/2005/8/layout/target1"/>
    <dgm:cxn modelId="{95CD0599-15C8-494A-878B-9047F86164DF}" type="presParOf" srcId="{1CA16449-9A2A-4F3A-B78B-95B835A011A1}" destId="{5879AB07-38B8-4279-83F0-E945A0B3F78F}" srcOrd="6" destOrd="0" presId="urn:microsoft.com/office/officeart/2005/8/layout/target1"/>
    <dgm:cxn modelId="{D618459F-0247-0E4C-B55C-7FF5E10F4671}" type="presParOf" srcId="{1CA16449-9A2A-4F3A-B78B-95B835A011A1}" destId="{D0C0F280-98E4-43A4-B952-86CC7140EE15}" srcOrd="7" destOrd="0" presId="urn:microsoft.com/office/officeart/2005/8/layout/target1"/>
    <dgm:cxn modelId="{4AE55CF4-8BE4-BB48-8248-BB6FD4050FF6}" type="presParOf" srcId="{1CA16449-9A2A-4F3A-B78B-95B835A011A1}" destId="{C7AF8459-643F-4620-957C-E71F011AE2B8}" srcOrd="8" destOrd="0" presId="urn:microsoft.com/office/officeart/2005/8/layout/target1"/>
    <dgm:cxn modelId="{E9816BB3-D152-CD43-9155-89E11A5FA4C8}" type="presParOf" srcId="{1CA16449-9A2A-4F3A-B78B-95B835A011A1}" destId="{C22DE5D6-6110-46E7-8974-2D7F95AF7AC2}" srcOrd="9" destOrd="0" presId="urn:microsoft.com/office/officeart/2005/8/layout/target1"/>
    <dgm:cxn modelId="{8CF791F6-C660-D14C-8597-0A2E5496A3E1}" type="presParOf" srcId="{1CA16449-9A2A-4F3A-B78B-95B835A011A1}" destId="{28A91B9E-B206-40C3-8D12-E76AE411B532}" srcOrd="10" destOrd="0" presId="urn:microsoft.com/office/officeart/2005/8/layout/target1"/>
    <dgm:cxn modelId="{8D806960-72A8-D441-88D4-AF69AA7407EE}" type="presParOf" srcId="{1CA16449-9A2A-4F3A-B78B-95B835A011A1}" destId="{5DE02CAE-4B9E-4CC5-A83C-9459FFA30336}"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7E6CBE-CA35-4A73-8AC5-BADD8937F881}" type="doc">
      <dgm:prSet loTypeId="urn:microsoft.com/office/officeart/2005/8/layout/target1" loCatId="relationship" qsTypeId="urn:microsoft.com/office/officeart/2005/8/quickstyle/simple1" qsCatId="simple" csTypeId="urn:microsoft.com/office/officeart/2005/8/colors/accent1_3" csCatId="accent1" phldr="1"/>
      <dgm:spPr/>
    </dgm:pt>
    <dgm:pt modelId="{0E08CE65-ED96-40BC-AA7D-FDA171DE500C}">
      <dgm:prSet phldrT="[Text]"/>
      <dgm:spPr/>
      <dgm:t>
        <a:bodyPr/>
        <a:lstStyle/>
        <a:p>
          <a:r>
            <a:rPr lang="en-US" dirty="0"/>
            <a:t>3. Designated Supports                       (w/TEA approval)</a:t>
          </a:r>
        </a:p>
      </dgm:t>
    </dgm:pt>
    <dgm:pt modelId="{E28561F8-86A3-474C-A1FB-F32F7CC0AAE4}" type="parTrans" cxnId="{E6EEAAA3-7156-4743-A65F-83FBCA002070}">
      <dgm:prSet/>
      <dgm:spPr/>
      <dgm:t>
        <a:bodyPr/>
        <a:lstStyle/>
        <a:p>
          <a:endParaRPr lang="en-US"/>
        </a:p>
      </dgm:t>
    </dgm:pt>
    <dgm:pt modelId="{23B1FB24-D3CE-45FD-A36D-3CCC90F26DA1}" type="sibTrans" cxnId="{E6EEAAA3-7156-4743-A65F-83FBCA002070}">
      <dgm:prSet/>
      <dgm:spPr/>
      <dgm:t>
        <a:bodyPr/>
        <a:lstStyle/>
        <a:p>
          <a:endParaRPr lang="en-US"/>
        </a:p>
      </dgm:t>
    </dgm:pt>
    <dgm:pt modelId="{5C7438D9-1340-4EB7-B4D1-22E8EF44A0F5}">
      <dgm:prSet phldrT="[Text]" custT="1"/>
      <dgm:spPr/>
      <dgm:t>
        <a:bodyPr/>
        <a:lstStyle/>
        <a:p>
          <a:r>
            <a:rPr lang="en-US" sz="2400" dirty="0">
              <a:solidFill>
                <a:schemeClr val="accent1"/>
              </a:solidFill>
            </a:rPr>
            <a:t>2. Designated Supports                    (w/local approval)</a:t>
          </a:r>
        </a:p>
      </dgm:t>
    </dgm:pt>
    <dgm:pt modelId="{E701682B-C97E-4829-97F4-E8F206546584}" type="parTrans" cxnId="{F83ABCFB-1221-4726-88E5-B3AF456D0A9A}">
      <dgm:prSet/>
      <dgm:spPr/>
      <dgm:t>
        <a:bodyPr/>
        <a:lstStyle/>
        <a:p>
          <a:endParaRPr lang="en-US"/>
        </a:p>
      </dgm:t>
    </dgm:pt>
    <dgm:pt modelId="{066F782D-7275-4CAD-8C91-AA065739A508}" type="sibTrans" cxnId="{F83ABCFB-1221-4726-88E5-B3AF456D0A9A}">
      <dgm:prSet/>
      <dgm:spPr/>
      <dgm:t>
        <a:bodyPr/>
        <a:lstStyle/>
        <a:p>
          <a:endParaRPr lang="en-US"/>
        </a:p>
      </dgm:t>
    </dgm:pt>
    <dgm:pt modelId="{5D3E8EB9-8818-4E04-9CE2-75BD2377D702}">
      <dgm:prSet phldrT="[Text]"/>
      <dgm:spPr/>
      <dgm:t>
        <a:bodyPr/>
        <a:lstStyle/>
        <a:p>
          <a:r>
            <a:rPr lang="en-US" dirty="0"/>
            <a:t>1. Accessibility Features                   (all students)</a:t>
          </a:r>
        </a:p>
      </dgm:t>
    </dgm:pt>
    <dgm:pt modelId="{30DCFFA2-5E4B-4D57-84C8-2B143D52491C}" type="parTrans" cxnId="{FE303EAC-C758-4751-8512-3E283538192A}">
      <dgm:prSet/>
      <dgm:spPr/>
      <dgm:t>
        <a:bodyPr/>
        <a:lstStyle/>
        <a:p>
          <a:endParaRPr lang="en-US"/>
        </a:p>
      </dgm:t>
    </dgm:pt>
    <dgm:pt modelId="{AD121023-6E4E-43C0-8DEF-C8F4CC000613}" type="sibTrans" cxnId="{FE303EAC-C758-4751-8512-3E283538192A}">
      <dgm:prSet/>
      <dgm:spPr/>
      <dgm:t>
        <a:bodyPr/>
        <a:lstStyle/>
        <a:p>
          <a:endParaRPr lang="en-US"/>
        </a:p>
      </dgm:t>
    </dgm:pt>
    <dgm:pt modelId="{1CA16449-9A2A-4F3A-B78B-95B835A011A1}" type="pres">
      <dgm:prSet presAssocID="{C87E6CBE-CA35-4A73-8AC5-BADD8937F881}" presName="composite" presStyleCnt="0">
        <dgm:presLayoutVars>
          <dgm:chMax val="5"/>
          <dgm:dir/>
          <dgm:resizeHandles val="exact"/>
        </dgm:presLayoutVars>
      </dgm:prSet>
      <dgm:spPr/>
    </dgm:pt>
    <dgm:pt modelId="{87E3ADD9-875F-49B5-AF1E-72BE61BBBB5D}" type="pres">
      <dgm:prSet presAssocID="{0E08CE65-ED96-40BC-AA7D-FDA171DE500C}" presName="circle1" presStyleLbl="lnNode1" presStyleIdx="0" presStyleCnt="3"/>
      <dgm:spPr/>
    </dgm:pt>
    <dgm:pt modelId="{0AA0A796-0261-458D-9882-0AE5EEBF4C25}" type="pres">
      <dgm:prSet presAssocID="{0E08CE65-ED96-40BC-AA7D-FDA171DE500C}" presName="text1" presStyleLbl="revTx" presStyleIdx="0" presStyleCnt="3" custScaleX="128694" custLinFactNeighborX="14667">
        <dgm:presLayoutVars>
          <dgm:bulletEnabled val="1"/>
        </dgm:presLayoutVars>
      </dgm:prSet>
      <dgm:spPr/>
      <dgm:t>
        <a:bodyPr/>
        <a:lstStyle/>
        <a:p>
          <a:endParaRPr lang="en-US"/>
        </a:p>
      </dgm:t>
    </dgm:pt>
    <dgm:pt modelId="{36F36BE5-61DD-4C88-AFC2-A38C12B0414C}" type="pres">
      <dgm:prSet presAssocID="{0E08CE65-ED96-40BC-AA7D-FDA171DE500C}" presName="line1" presStyleLbl="callout" presStyleIdx="0" presStyleCnt="6"/>
      <dgm:spPr/>
    </dgm:pt>
    <dgm:pt modelId="{4A1BFF7B-A48E-4E97-AFDA-AB26AA0AC7CE}" type="pres">
      <dgm:prSet presAssocID="{0E08CE65-ED96-40BC-AA7D-FDA171DE500C}" presName="d1" presStyleLbl="callout" presStyleIdx="1" presStyleCnt="6"/>
      <dgm:spPr/>
    </dgm:pt>
    <dgm:pt modelId="{C6ACFDD4-0062-469A-BD44-02FD8412DB8F}" type="pres">
      <dgm:prSet presAssocID="{5C7438D9-1340-4EB7-B4D1-22E8EF44A0F5}" presName="circle2" presStyleLbl="lnNode1" presStyleIdx="1" presStyleCnt="3"/>
      <dgm:spPr/>
    </dgm:pt>
    <dgm:pt modelId="{B9338F0D-7EFF-4EC2-8CD4-9321B762F450}" type="pres">
      <dgm:prSet presAssocID="{5C7438D9-1340-4EB7-B4D1-22E8EF44A0F5}" presName="text2" presStyleLbl="revTx" presStyleIdx="1" presStyleCnt="3" custScaleX="128374" custLinFactNeighborX="18000" custLinFactNeighborY="20207">
        <dgm:presLayoutVars>
          <dgm:bulletEnabled val="1"/>
        </dgm:presLayoutVars>
      </dgm:prSet>
      <dgm:spPr/>
      <dgm:t>
        <a:bodyPr/>
        <a:lstStyle/>
        <a:p>
          <a:endParaRPr lang="en-US"/>
        </a:p>
      </dgm:t>
    </dgm:pt>
    <dgm:pt modelId="{5879AB07-38B8-4279-83F0-E945A0B3F78F}" type="pres">
      <dgm:prSet presAssocID="{5C7438D9-1340-4EB7-B4D1-22E8EF44A0F5}" presName="line2" presStyleLbl="callout" presStyleIdx="2" presStyleCnt="6"/>
      <dgm:spPr/>
    </dgm:pt>
    <dgm:pt modelId="{D0C0F280-98E4-43A4-B952-86CC7140EE15}" type="pres">
      <dgm:prSet presAssocID="{5C7438D9-1340-4EB7-B4D1-22E8EF44A0F5}" presName="d2" presStyleLbl="callout" presStyleIdx="3" presStyleCnt="6"/>
      <dgm:spPr/>
    </dgm:pt>
    <dgm:pt modelId="{C7AF8459-643F-4620-957C-E71F011AE2B8}" type="pres">
      <dgm:prSet presAssocID="{5D3E8EB9-8818-4E04-9CE2-75BD2377D702}" presName="circle3" presStyleLbl="lnNode1" presStyleIdx="2" presStyleCnt="3"/>
      <dgm:spPr/>
    </dgm:pt>
    <dgm:pt modelId="{C22DE5D6-6110-46E7-8974-2D7F95AF7AC2}" type="pres">
      <dgm:prSet presAssocID="{5D3E8EB9-8818-4E04-9CE2-75BD2377D702}" presName="text3" presStyleLbl="revTx" presStyleIdx="2" presStyleCnt="3" custLinFactNeighborX="10346" custLinFactNeighborY="42524">
        <dgm:presLayoutVars>
          <dgm:bulletEnabled val="1"/>
        </dgm:presLayoutVars>
      </dgm:prSet>
      <dgm:spPr/>
      <dgm:t>
        <a:bodyPr/>
        <a:lstStyle/>
        <a:p>
          <a:endParaRPr lang="en-US"/>
        </a:p>
      </dgm:t>
    </dgm:pt>
    <dgm:pt modelId="{28A91B9E-B206-40C3-8D12-E76AE411B532}" type="pres">
      <dgm:prSet presAssocID="{5D3E8EB9-8818-4E04-9CE2-75BD2377D702}" presName="line3" presStyleLbl="callout" presStyleIdx="4" presStyleCnt="6"/>
      <dgm:spPr/>
    </dgm:pt>
    <dgm:pt modelId="{5DE02CAE-4B9E-4CC5-A83C-9459FFA30336}" type="pres">
      <dgm:prSet presAssocID="{5D3E8EB9-8818-4E04-9CE2-75BD2377D702}" presName="d3" presStyleLbl="callout" presStyleIdx="5" presStyleCnt="6"/>
      <dgm:spPr/>
    </dgm:pt>
  </dgm:ptLst>
  <dgm:cxnLst>
    <dgm:cxn modelId="{E6EEAAA3-7156-4743-A65F-83FBCA002070}" srcId="{C87E6CBE-CA35-4A73-8AC5-BADD8937F881}" destId="{0E08CE65-ED96-40BC-AA7D-FDA171DE500C}" srcOrd="0" destOrd="0" parTransId="{E28561F8-86A3-474C-A1FB-F32F7CC0AAE4}" sibTransId="{23B1FB24-D3CE-45FD-A36D-3CCC90F26DA1}"/>
    <dgm:cxn modelId="{F83ABCFB-1221-4726-88E5-B3AF456D0A9A}" srcId="{C87E6CBE-CA35-4A73-8AC5-BADD8937F881}" destId="{5C7438D9-1340-4EB7-B4D1-22E8EF44A0F5}" srcOrd="1" destOrd="0" parTransId="{E701682B-C97E-4829-97F4-E8F206546584}" sibTransId="{066F782D-7275-4CAD-8C91-AA065739A508}"/>
    <dgm:cxn modelId="{9AB2C634-DB54-8E49-8ACE-4594A25BF867}" type="presOf" srcId="{C87E6CBE-CA35-4A73-8AC5-BADD8937F881}" destId="{1CA16449-9A2A-4F3A-B78B-95B835A011A1}" srcOrd="0" destOrd="0" presId="urn:microsoft.com/office/officeart/2005/8/layout/target1"/>
    <dgm:cxn modelId="{A6DBFFCF-3237-5D4A-82B0-036FE39886CD}" type="presOf" srcId="{5C7438D9-1340-4EB7-B4D1-22E8EF44A0F5}" destId="{B9338F0D-7EFF-4EC2-8CD4-9321B762F450}" srcOrd="0" destOrd="0" presId="urn:microsoft.com/office/officeart/2005/8/layout/target1"/>
    <dgm:cxn modelId="{3BFA6538-EEB5-2648-A0B2-33690D30B285}" type="presOf" srcId="{5D3E8EB9-8818-4E04-9CE2-75BD2377D702}" destId="{C22DE5D6-6110-46E7-8974-2D7F95AF7AC2}" srcOrd="0" destOrd="0" presId="urn:microsoft.com/office/officeart/2005/8/layout/target1"/>
    <dgm:cxn modelId="{FE303EAC-C758-4751-8512-3E283538192A}" srcId="{C87E6CBE-CA35-4A73-8AC5-BADD8937F881}" destId="{5D3E8EB9-8818-4E04-9CE2-75BD2377D702}" srcOrd="2" destOrd="0" parTransId="{30DCFFA2-5E4B-4D57-84C8-2B143D52491C}" sibTransId="{AD121023-6E4E-43C0-8DEF-C8F4CC000613}"/>
    <dgm:cxn modelId="{A654EE3B-6EB7-444B-B912-632403DE015E}" type="presOf" srcId="{0E08CE65-ED96-40BC-AA7D-FDA171DE500C}" destId="{0AA0A796-0261-458D-9882-0AE5EEBF4C25}" srcOrd="0" destOrd="0" presId="urn:microsoft.com/office/officeart/2005/8/layout/target1"/>
    <dgm:cxn modelId="{4738159E-EDCD-E244-AFA3-0A712AEC6047}" type="presParOf" srcId="{1CA16449-9A2A-4F3A-B78B-95B835A011A1}" destId="{87E3ADD9-875F-49B5-AF1E-72BE61BBBB5D}" srcOrd="0" destOrd="0" presId="urn:microsoft.com/office/officeart/2005/8/layout/target1"/>
    <dgm:cxn modelId="{DFE3559C-A070-CB46-8D58-CD21202A9B47}" type="presParOf" srcId="{1CA16449-9A2A-4F3A-B78B-95B835A011A1}" destId="{0AA0A796-0261-458D-9882-0AE5EEBF4C25}" srcOrd="1" destOrd="0" presId="urn:microsoft.com/office/officeart/2005/8/layout/target1"/>
    <dgm:cxn modelId="{D842AB13-04F6-3641-BD3E-140904630C76}" type="presParOf" srcId="{1CA16449-9A2A-4F3A-B78B-95B835A011A1}" destId="{36F36BE5-61DD-4C88-AFC2-A38C12B0414C}" srcOrd="2" destOrd="0" presId="urn:microsoft.com/office/officeart/2005/8/layout/target1"/>
    <dgm:cxn modelId="{7947E5D6-22B2-AF4B-B9FB-8657F41FE7E9}" type="presParOf" srcId="{1CA16449-9A2A-4F3A-B78B-95B835A011A1}" destId="{4A1BFF7B-A48E-4E97-AFDA-AB26AA0AC7CE}" srcOrd="3" destOrd="0" presId="urn:microsoft.com/office/officeart/2005/8/layout/target1"/>
    <dgm:cxn modelId="{635544B3-134E-684F-8DCC-CA6A45848594}" type="presParOf" srcId="{1CA16449-9A2A-4F3A-B78B-95B835A011A1}" destId="{C6ACFDD4-0062-469A-BD44-02FD8412DB8F}" srcOrd="4" destOrd="0" presId="urn:microsoft.com/office/officeart/2005/8/layout/target1"/>
    <dgm:cxn modelId="{03C023AB-BE2D-5B4D-A6A6-D90295B9A615}" type="presParOf" srcId="{1CA16449-9A2A-4F3A-B78B-95B835A011A1}" destId="{B9338F0D-7EFF-4EC2-8CD4-9321B762F450}" srcOrd="5" destOrd="0" presId="urn:microsoft.com/office/officeart/2005/8/layout/target1"/>
    <dgm:cxn modelId="{DB565004-209A-964E-890F-3B06EE3FBCC6}" type="presParOf" srcId="{1CA16449-9A2A-4F3A-B78B-95B835A011A1}" destId="{5879AB07-38B8-4279-83F0-E945A0B3F78F}" srcOrd="6" destOrd="0" presId="urn:microsoft.com/office/officeart/2005/8/layout/target1"/>
    <dgm:cxn modelId="{2AC5AA9C-88D7-8D4F-BC49-B5CCEBA77412}" type="presParOf" srcId="{1CA16449-9A2A-4F3A-B78B-95B835A011A1}" destId="{D0C0F280-98E4-43A4-B952-86CC7140EE15}" srcOrd="7" destOrd="0" presId="urn:microsoft.com/office/officeart/2005/8/layout/target1"/>
    <dgm:cxn modelId="{D6429D05-8D0D-124C-B5AA-71A9404FF16E}" type="presParOf" srcId="{1CA16449-9A2A-4F3A-B78B-95B835A011A1}" destId="{C7AF8459-643F-4620-957C-E71F011AE2B8}" srcOrd="8" destOrd="0" presId="urn:microsoft.com/office/officeart/2005/8/layout/target1"/>
    <dgm:cxn modelId="{A9B713CE-5768-1749-84DA-11D7E88075A0}" type="presParOf" srcId="{1CA16449-9A2A-4F3A-B78B-95B835A011A1}" destId="{C22DE5D6-6110-46E7-8974-2D7F95AF7AC2}" srcOrd="9" destOrd="0" presId="urn:microsoft.com/office/officeart/2005/8/layout/target1"/>
    <dgm:cxn modelId="{3816A096-23D2-6B40-A4C3-D55BD154BF84}" type="presParOf" srcId="{1CA16449-9A2A-4F3A-B78B-95B835A011A1}" destId="{28A91B9E-B206-40C3-8D12-E76AE411B532}" srcOrd="10" destOrd="0" presId="urn:microsoft.com/office/officeart/2005/8/layout/target1"/>
    <dgm:cxn modelId="{967965EE-E8C6-A141-A40B-4EB583A7914A}" type="presParOf" srcId="{1CA16449-9A2A-4F3A-B78B-95B835A011A1}" destId="{5DE02CAE-4B9E-4CC5-A83C-9459FFA30336}"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D33253-104E-4A54-9252-5AE196D1796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69C3ADC9-1996-44C8-8D2B-AF1A14BAD1FA}">
      <dgm:prSet phldrT="[Text]" custT="1"/>
      <dgm:spPr/>
      <dgm:t>
        <a:bodyPr/>
        <a:lstStyle/>
        <a:p>
          <a:r>
            <a:rPr lang="en-US" sz="3600" dirty="0"/>
            <a:t>Oral Administration</a:t>
          </a:r>
        </a:p>
      </dgm:t>
    </dgm:pt>
    <dgm:pt modelId="{6F8F4B47-0B6F-45BF-B6FB-3CC8A120F5E0}" type="parTrans" cxnId="{D1A94DE7-F1C8-474A-8EE7-C9AC7CAB1DAC}">
      <dgm:prSet/>
      <dgm:spPr/>
      <dgm:t>
        <a:bodyPr/>
        <a:lstStyle/>
        <a:p>
          <a:endParaRPr lang="en-US"/>
        </a:p>
      </dgm:t>
    </dgm:pt>
    <dgm:pt modelId="{FE64E2F3-2CDE-40BE-9066-B47B3C1454AE}" type="sibTrans" cxnId="{D1A94DE7-F1C8-474A-8EE7-C9AC7CAB1DAC}">
      <dgm:prSet/>
      <dgm:spPr/>
      <dgm:t>
        <a:bodyPr/>
        <a:lstStyle/>
        <a:p>
          <a:endParaRPr lang="en-US"/>
        </a:p>
      </dgm:t>
    </dgm:pt>
    <dgm:pt modelId="{EFDB32A3-BF9C-4C6D-8017-61755A37E188}">
      <dgm:prSet phldrT="[Text]" custT="1"/>
      <dgm:spPr/>
      <dgm:t>
        <a:bodyPr/>
        <a:lstStyle/>
        <a:p>
          <a:r>
            <a:rPr lang="en-US" sz="2000" dirty="0"/>
            <a:t>Paper</a:t>
          </a:r>
        </a:p>
      </dgm:t>
    </dgm:pt>
    <dgm:pt modelId="{E50BD41A-58A1-4B65-AAAA-698C8E7FA8CB}" type="parTrans" cxnId="{18A34D3F-DA00-4192-93FA-5169901E1E00}">
      <dgm:prSet/>
      <dgm:spPr/>
      <dgm:t>
        <a:bodyPr/>
        <a:lstStyle/>
        <a:p>
          <a:endParaRPr lang="en-US"/>
        </a:p>
      </dgm:t>
    </dgm:pt>
    <dgm:pt modelId="{54E20AB4-F165-41CC-AE36-A3087064DE7A}" type="sibTrans" cxnId="{18A34D3F-DA00-4192-93FA-5169901E1E00}">
      <dgm:prSet/>
      <dgm:spPr/>
      <dgm:t>
        <a:bodyPr/>
        <a:lstStyle/>
        <a:p>
          <a:endParaRPr lang="en-US"/>
        </a:p>
      </dgm:t>
    </dgm:pt>
    <dgm:pt modelId="{01F6A86C-62C5-4326-8BEE-1F1F8BAF4D7C}">
      <dgm:prSet phldrT="[Text]" custT="1"/>
      <dgm:spPr/>
      <dgm:t>
        <a:bodyPr/>
        <a:lstStyle/>
        <a:p>
          <a:r>
            <a:rPr lang="en-US" sz="2000" dirty="0"/>
            <a:t>Online</a:t>
          </a:r>
        </a:p>
      </dgm:t>
    </dgm:pt>
    <dgm:pt modelId="{25612639-38BC-46E5-85B3-0E8668082ED5}" type="parTrans" cxnId="{B5960F0C-F08B-4337-A20B-E612844EC133}">
      <dgm:prSet/>
      <dgm:spPr/>
      <dgm:t>
        <a:bodyPr/>
        <a:lstStyle/>
        <a:p>
          <a:endParaRPr lang="en-US"/>
        </a:p>
      </dgm:t>
    </dgm:pt>
    <dgm:pt modelId="{982D0CED-F63E-49F1-9465-87944DCC7358}" type="sibTrans" cxnId="{B5960F0C-F08B-4337-A20B-E612844EC133}">
      <dgm:prSet/>
      <dgm:spPr/>
      <dgm:t>
        <a:bodyPr/>
        <a:lstStyle/>
        <a:p>
          <a:endParaRPr lang="en-US"/>
        </a:p>
      </dgm:t>
    </dgm:pt>
    <dgm:pt modelId="{14D20F55-E803-43D6-B3DF-951665D65EE9}">
      <dgm:prSet phldrT="[Text]"/>
      <dgm:spPr/>
      <dgm:t>
        <a:bodyPr/>
        <a:lstStyle/>
        <a:p>
          <a:r>
            <a:rPr lang="en-US" dirty="0"/>
            <a:t>Text to Speech, including embedded supports</a:t>
          </a:r>
        </a:p>
        <a:p>
          <a:r>
            <a:rPr lang="en-US" dirty="0"/>
            <a:t>Do not document levels</a:t>
          </a:r>
        </a:p>
      </dgm:t>
    </dgm:pt>
    <dgm:pt modelId="{8B755FC8-DFD1-4EA3-8DA9-2E9B5501DD39}" type="parTrans" cxnId="{980834E3-FC8B-433C-9B82-379898045927}">
      <dgm:prSet/>
      <dgm:spPr/>
      <dgm:t>
        <a:bodyPr/>
        <a:lstStyle/>
        <a:p>
          <a:endParaRPr lang="en-US"/>
        </a:p>
      </dgm:t>
    </dgm:pt>
    <dgm:pt modelId="{0BBBEA7B-3137-4499-A284-1B6C7A77AF77}" type="sibTrans" cxnId="{980834E3-FC8B-433C-9B82-379898045927}">
      <dgm:prSet/>
      <dgm:spPr/>
      <dgm:t>
        <a:bodyPr/>
        <a:lstStyle/>
        <a:p>
          <a:endParaRPr lang="en-US"/>
        </a:p>
      </dgm:t>
    </dgm:pt>
    <dgm:pt modelId="{E2F6D7BA-38FC-4311-88E4-EDD70CD86EB1}">
      <dgm:prSet phldrT="[Text]"/>
      <dgm:spPr/>
      <dgm:t>
        <a:bodyPr/>
        <a:lstStyle/>
        <a:p>
          <a:r>
            <a:rPr lang="en-US" dirty="0"/>
            <a:t>Test administrator</a:t>
          </a:r>
        </a:p>
        <a:p>
          <a:r>
            <a:rPr lang="en-US" dirty="0"/>
            <a:t>Document levels</a:t>
          </a:r>
        </a:p>
      </dgm:t>
    </dgm:pt>
    <dgm:pt modelId="{7B41D663-2895-4D1B-8CD2-F6F364D482FB}" type="parTrans" cxnId="{FB2A0D7A-BAD8-4D29-BEC2-9342E401AD6F}">
      <dgm:prSet/>
      <dgm:spPr/>
      <dgm:t>
        <a:bodyPr/>
        <a:lstStyle/>
        <a:p>
          <a:endParaRPr lang="en-US"/>
        </a:p>
      </dgm:t>
    </dgm:pt>
    <dgm:pt modelId="{CCFF27E8-D649-4557-94A4-1770B326BBE9}" type="sibTrans" cxnId="{FB2A0D7A-BAD8-4D29-BEC2-9342E401AD6F}">
      <dgm:prSet/>
      <dgm:spPr/>
      <dgm:t>
        <a:bodyPr/>
        <a:lstStyle/>
        <a:p>
          <a:endParaRPr lang="en-US"/>
        </a:p>
      </dgm:t>
    </dgm:pt>
    <dgm:pt modelId="{4D93EE4B-0A79-4D8F-A799-18729DF37662}" type="pres">
      <dgm:prSet presAssocID="{43D33253-104E-4A54-9252-5AE196D17961}" presName="Name0" presStyleCnt="0">
        <dgm:presLayoutVars>
          <dgm:orgChart val="1"/>
          <dgm:chPref val="1"/>
          <dgm:dir/>
          <dgm:animOne val="branch"/>
          <dgm:animLvl val="lvl"/>
          <dgm:resizeHandles/>
        </dgm:presLayoutVars>
      </dgm:prSet>
      <dgm:spPr/>
      <dgm:t>
        <a:bodyPr/>
        <a:lstStyle/>
        <a:p>
          <a:endParaRPr lang="en-US"/>
        </a:p>
      </dgm:t>
    </dgm:pt>
    <dgm:pt modelId="{32CBE08B-A7CC-4060-8F38-D667833EB8DA}" type="pres">
      <dgm:prSet presAssocID="{69C3ADC9-1996-44C8-8D2B-AF1A14BAD1FA}" presName="hierRoot1" presStyleCnt="0">
        <dgm:presLayoutVars>
          <dgm:hierBranch val="init"/>
        </dgm:presLayoutVars>
      </dgm:prSet>
      <dgm:spPr/>
    </dgm:pt>
    <dgm:pt modelId="{1D0CC061-4396-4F85-91F9-A79D5557CB72}" type="pres">
      <dgm:prSet presAssocID="{69C3ADC9-1996-44C8-8D2B-AF1A14BAD1FA}" presName="rootComposite1" presStyleCnt="0"/>
      <dgm:spPr/>
    </dgm:pt>
    <dgm:pt modelId="{85940A60-53CB-4515-98A6-4AA7543FA746}" type="pres">
      <dgm:prSet presAssocID="{69C3ADC9-1996-44C8-8D2B-AF1A14BAD1FA}" presName="rootText1" presStyleLbl="alignAcc1" presStyleIdx="0" presStyleCnt="0" custScaleX="205860">
        <dgm:presLayoutVars>
          <dgm:chPref val="3"/>
        </dgm:presLayoutVars>
      </dgm:prSet>
      <dgm:spPr/>
      <dgm:t>
        <a:bodyPr/>
        <a:lstStyle/>
        <a:p>
          <a:endParaRPr lang="en-US"/>
        </a:p>
      </dgm:t>
    </dgm:pt>
    <dgm:pt modelId="{E9ECE9FA-D51B-4134-BC73-D975E83CDFEE}" type="pres">
      <dgm:prSet presAssocID="{69C3ADC9-1996-44C8-8D2B-AF1A14BAD1FA}" presName="topArc1" presStyleLbl="parChTrans1D1" presStyleIdx="0" presStyleCnt="10"/>
      <dgm:spPr/>
    </dgm:pt>
    <dgm:pt modelId="{A9A5D4B0-FF73-44A6-BC35-BCF3B76B5090}" type="pres">
      <dgm:prSet presAssocID="{69C3ADC9-1996-44C8-8D2B-AF1A14BAD1FA}" presName="bottomArc1" presStyleLbl="parChTrans1D1" presStyleIdx="1" presStyleCnt="10"/>
      <dgm:spPr/>
    </dgm:pt>
    <dgm:pt modelId="{C02B361F-3114-4AB0-A6D6-23C418054FC5}" type="pres">
      <dgm:prSet presAssocID="{69C3ADC9-1996-44C8-8D2B-AF1A14BAD1FA}" presName="topConnNode1" presStyleLbl="node1" presStyleIdx="0" presStyleCnt="0"/>
      <dgm:spPr/>
      <dgm:t>
        <a:bodyPr/>
        <a:lstStyle/>
        <a:p>
          <a:endParaRPr lang="en-US"/>
        </a:p>
      </dgm:t>
    </dgm:pt>
    <dgm:pt modelId="{DDD62356-7D90-4EE8-9F86-C7E0B9F6E33A}" type="pres">
      <dgm:prSet presAssocID="{69C3ADC9-1996-44C8-8D2B-AF1A14BAD1FA}" presName="hierChild2" presStyleCnt="0"/>
      <dgm:spPr/>
    </dgm:pt>
    <dgm:pt modelId="{300272B6-7448-49A1-86FD-F025277B3512}" type="pres">
      <dgm:prSet presAssocID="{E50BD41A-58A1-4B65-AAAA-698C8E7FA8CB}" presName="Name28" presStyleLbl="parChTrans1D2" presStyleIdx="0" presStyleCnt="2"/>
      <dgm:spPr/>
      <dgm:t>
        <a:bodyPr/>
        <a:lstStyle/>
        <a:p>
          <a:endParaRPr lang="en-US"/>
        </a:p>
      </dgm:t>
    </dgm:pt>
    <dgm:pt modelId="{6E7FEFF6-D9B2-43B8-8297-4909CEDAEB7C}" type="pres">
      <dgm:prSet presAssocID="{EFDB32A3-BF9C-4C6D-8017-61755A37E188}" presName="hierRoot2" presStyleCnt="0">
        <dgm:presLayoutVars>
          <dgm:hierBranch val="init"/>
        </dgm:presLayoutVars>
      </dgm:prSet>
      <dgm:spPr/>
    </dgm:pt>
    <dgm:pt modelId="{DD30A909-B78D-4111-989D-60DAA2E74A60}" type="pres">
      <dgm:prSet presAssocID="{EFDB32A3-BF9C-4C6D-8017-61755A37E188}" presName="rootComposite2" presStyleCnt="0"/>
      <dgm:spPr/>
    </dgm:pt>
    <dgm:pt modelId="{2689F1ED-7632-4B34-A5E7-AA26149D85F9}" type="pres">
      <dgm:prSet presAssocID="{EFDB32A3-BF9C-4C6D-8017-61755A37E188}" presName="rootText2" presStyleLbl="alignAcc1" presStyleIdx="0" presStyleCnt="0">
        <dgm:presLayoutVars>
          <dgm:chPref val="3"/>
        </dgm:presLayoutVars>
      </dgm:prSet>
      <dgm:spPr/>
      <dgm:t>
        <a:bodyPr/>
        <a:lstStyle/>
        <a:p>
          <a:endParaRPr lang="en-US"/>
        </a:p>
      </dgm:t>
    </dgm:pt>
    <dgm:pt modelId="{3DF0C0DC-B4B9-42FF-8FDB-A7EA3DA902F1}" type="pres">
      <dgm:prSet presAssocID="{EFDB32A3-BF9C-4C6D-8017-61755A37E188}" presName="topArc2" presStyleLbl="parChTrans1D1" presStyleIdx="2" presStyleCnt="10"/>
      <dgm:spPr/>
    </dgm:pt>
    <dgm:pt modelId="{213596C2-ADB5-49AE-A4EA-73D7BF396360}" type="pres">
      <dgm:prSet presAssocID="{EFDB32A3-BF9C-4C6D-8017-61755A37E188}" presName="bottomArc2" presStyleLbl="parChTrans1D1" presStyleIdx="3" presStyleCnt="10"/>
      <dgm:spPr/>
    </dgm:pt>
    <dgm:pt modelId="{A6A82A7F-AEE6-424E-B47B-EF2F3C27BD9B}" type="pres">
      <dgm:prSet presAssocID="{EFDB32A3-BF9C-4C6D-8017-61755A37E188}" presName="topConnNode2" presStyleLbl="node2" presStyleIdx="0" presStyleCnt="0"/>
      <dgm:spPr/>
      <dgm:t>
        <a:bodyPr/>
        <a:lstStyle/>
        <a:p>
          <a:endParaRPr lang="en-US"/>
        </a:p>
      </dgm:t>
    </dgm:pt>
    <dgm:pt modelId="{CFA7C59E-A366-4BF9-BE44-D9CCEF93CAAA}" type="pres">
      <dgm:prSet presAssocID="{EFDB32A3-BF9C-4C6D-8017-61755A37E188}" presName="hierChild4" presStyleCnt="0"/>
      <dgm:spPr/>
    </dgm:pt>
    <dgm:pt modelId="{A81ECA7C-EA41-4198-A3F3-1CA21E9D25B9}" type="pres">
      <dgm:prSet presAssocID="{7B41D663-2895-4D1B-8CD2-F6F364D482FB}" presName="Name28" presStyleLbl="parChTrans1D3" presStyleIdx="0" presStyleCnt="2"/>
      <dgm:spPr/>
      <dgm:t>
        <a:bodyPr/>
        <a:lstStyle/>
        <a:p>
          <a:endParaRPr lang="en-US"/>
        </a:p>
      </dgm:t>
    </dgm:pt>
    <dgm:pt modelId="{86344AC4-640B-4AEE-B80E-B927DD3FE55C}" type="pres">
      <dgm:prSet presAssocID="{E2F6D7BA-38FC-4311-88E4-EDD70CD86EB1}" presName="hierRoot2" presStyleCnt="0">
        <dgm:presLayoutVars>
          <dgm:hierBranch val="init"/>
        </dgm:presLayoutVars>
      </dgm:prSet>
      <dgm:spPr/>
    </dgm:pt>
    <dgm:pt modelId="{BCE7049D-2C92-40C2-B41D-5E7D933A7FA4}" type="pres">
      <dgm:prSet presAssocID="{E2F6D7BA-38FC-4311-88E4-EDD70CD86EB1}" presName="rootComposite2" presStyleCnt="0"/>
      <dgm:spPr/>
    </dgm:pt>
    <dgm:pt modelId="{BC03A9F8-B361-45ED-92E1-AE3AF1D8ACDE}" type="pres">
      <dgm:prSet presAssocID="{E2F6D7BA-38FC-4311-88E4-EDD70CD86EB1}" presName="rootText2" presStyleLbl="alignAcc1" presStyleIdx="0" presStyleCnt="0">
        <dgm:presLayoutVars>
          <dgm:chPref val="3"/>
        </dgm:presLayoutVars>
      </dgm:prSet>
      <dgm:spPr/>
      <dgm:t>
        <a:bodyPr/>
        <a:lstStyle/>
        <a:p>
          <a:endParaRPr lang="en-US"/>
        </a:p>
      </dgm:t>
    </dgm:pt>
    <dgm:pt modelId="{5FDE16B2-7E70-496F-88ED-20BEA947AF78}" type="pres">
      <dgm:prSet presAssocID="{E2F6D7BA-38FC-4311-88E4-EDD70CD86EB1}" presName="topArc2" presStyleLbl="parChTrans1D1" presStyleIdx="4" presStyleCnt="10"/>
      <dgm:spPr/>
    </dgm:pt>
    <dgm:pt modelId="{4A803B07-7777-4F6F-A6E5-4A831E61F970}" type="pres">
      <dgm:prSet presAssocID="{E2F6D7BA-38FC-4311-88E4-EDD70CD86EB1}" presName="bottomArc2" presStyleLbl="parChTrans1D1" presStyleIdx="5" presStyleCnt="10"/>
      <dgm:spPr/>
    </dgm:pt>
    <dgm:pt modelId="{335B4D6C-CFDA-4CDA-97B5-946560D8087F}" type="pres">
      <dgm:prSet presAssocID="{E2F6D7BA-38FC-4311-88E4-EDD70CD86EB1}" presName="topConnNode2" presStyleLbl="node3" presStyleIdx="0" presStyleCnt="0"/>
      <dgm:spPr/>
      <dgm:t>
        <a:bodyPr/>
        <a:lstStyle/>
        <a:p>
          <a:endParaRPr lang="en-US"/>
        </a:p>
      </dgm:t>
    </dgm:pt>
    <dgm:pt modelId="{94A35E60-0230-4529-ACA8-4D2BBAE50A27}" type="pres">
      <dgm:prSet presAssocID="{E2F6D7BA-38FC-4311-88E4-EDD70CD86EB1}" presName="hierChild4" presStyleCnt="0"/>
      <dgm:spPr/>
    </dgm:pt>
    <dgm:pt modelId="{93FA83CE-36FB-452F-801E-852CFC949F6C}" type="pres">
      <dgm:prSet presAssocID="{E2F6D7BA-38FC-4311-88E4-EDD70CD86EB1}" presName="hierChild5" presStyleCnt="0"/>
      <dgm:spPr/>
    </dgm:pt>
    <dgm:pt modelId="{59C77989-3C01-4B90-A2DC-B85B08F13666}" type="pres">
      <dgm:prSet presAssocID="{EFDB32A3-BF9C-4C6D-8017-61755A37E188}" presName="hierChild5" presStyleCnt="0"/>
      <dgm:spPr/>
    </dgm:pt>
    <dgm:pt modelId="{C39D93C4-5ECE-49F6-8C5F-AB448FA6D925}" type="pres">
      <dgm:prSet presAssocID="{25612639-38BC-46E5-85B3-0E8668082ED5}" presName="Name28" presStyleLbl="parChTrans1D2" presStyleIdx="1" presStyleCnt="2"/>
      <dgm:spPr/>
      <dgm:t>
        <a:bodyPr/>
        <a:lstStyle/>
        <a:p>
          <a:endParaRPr lang="en-US"/>
        </a:p>
      </dgm:t>
    </dgm:pt>
    <dgm:pt modelId="{04FC3A22-644B-41B1-A47D-CCBD2403FD0D}" type="pres">
      <dgm:prSet presAssocID="{01F6A86C-62C5-4326-8BEE-1F1F8BAF4D7C}" presName="hierRoot2" presStyleCnt="0">
        <dgm:presLayoutVars>
          <dgm:hierBranch val="init"/>
        </dgm:presLayoutVars>
      </dgm:prSet>
      <dgm:spPr/>
    </dgm:pt>
    <dgm:pt modelId="{A03C9B83-876B-48A0-87EA-420715D894BF}" type="pres">
      <dgm:prSet presAssocID="{01F6A86C-62C5-4326-8BEE-1F1F8BAF4D7C}" presName="rootComposite2" presStyleCnt="0"/>
      <dgm:spPr/>
    </dgm:pt>
    <dgm:pt modelId="{D9749636-41B2-4E0E-9D91-16DF16E03517}" type="pres">
      <dgm:prSet presAssocID="{01F6A86C-62C5-4326-8BEE-1F1F8BAF4D7C}" presName="rootText2" presStyleLbl="alignAcc1" presStyleIdx="0" presStyleCnt="0">
        <dgm:presLayoutVars>
          <dgm:chPref val="3"/>
        </dgm:presLayoutVars>
      </dgm:prSet>
      <dgm:spPr/>
      <dgm:t>
        <a:bodyPr/>
        <a:lstStyle/>
        <a:p>
          <a:endParaRPr lang="en-US"/>
        </a:p>
      </dgm:t>
    </dgm:pt>
    <dgm:pt modelId="{9A1EEBDE-4262-41CF-8FD3-797A11ADF675}" type="pres">
      <dgm:prSet presAssocID="{01F6A86C-62C5-4326-8BEE-1F1F8BAF4D7C}" presName="topArc2" presStyleLbl="parChTrans1D1" presStyleIdx="6" presStyleCnt="10"/>
      <dgm:spPr/>
    </dgm:pt>
    <dgm:pt modelId="{86618BB7-C066-4A7B-90B3-B6FEF4BB9325}" type="pres">
      <dgm:prSet presAssocID="{01F6A86C-62C5-4326-8BEE-1F1F8BAF4D7C}" presName="bottomArc2" presStyleLbl="parChTrans1D1" presStyleIdx="7" presStyleCnt="10"/>
      <dgm:spPr/>
    </dgm:pt>
    <dgm:pt modelId="{0018CAB3-4004-4227-A7DC-97FC5EEE98E3}" type="pres">
      <dgm:prSet presAssocID="{01F6A86C-62C5-4326-8BEE-1F1F8BAF4D7C}" presName="topConnNode2" presStyleLbl="node2" presStyleIdx="0" presStyleCnt="0"/>
      <dgm:spPr/>
      <dgm:t>
        <a:bodyPr/>
        <a:lstStyle/>
        <a:p>
          <a:endParaRPr lang="en-US"/>
        </a:p>
      </dgm:t>
    </dgm:pt>
    <dgm:pt modelId="{6F0C0302-02EA-4BDE-B42F-0DBE5E1C5FF5}" type="pres">
      <dgm:prSet presAssocID="{01F6A86C-62C5-4326-8BEE-1F1F8BAF4D7C}" presName="hierChild4" presStyleCnt="0"/>
      <dgm:spPr/>
    </dgm:pt>
    <dgm:pt modelId="{074262A0-3E7D-468D-8B66-6B89314E0FD1}" type="pres">
      <dgm:prSet presAssocID="{8B755FC8-DFD1-4EA3-8DA9-2E9B5501DD39}" presName="Name28" presStyleLbl="parChTrans1D3" presStyleIdx="1" presStyleCnt="2"/>
      <dgm:spPr/>
      <dgm:t>
        <a:bodyPr/>
        <a:lstStyle/>
        <a:p>
          <a:endParaRPr lang="en-US"/>
        </a:p>
      </dgm:t>
    </dgm:pt>
    <dgm:pt modelId="{DEB1B170-D245-4830-9212-36B570F913B9}" type="pres">
      <dgm:prSet presAssocID="{14D20F55-E803-43D6-B3DF-951665D65EE9}" presName="hierRoot2" presStyleCnt="0">
        <dgm:presLayoutVars>
          <dgm:hierBranch val="init"/>
        </dgm:presLayoutVars>
      </dgm:prSet>
      <dgm:spPr/>
    </dgm:pt>
    <dgm:pt modelId="{8AE138F8-D992-4BFC-93D0-12D6FCB5A37E}" type="pres">
      <dgm:prSet presAssocID="{14D20F55-E803-43D6-B3DF-951665D65EE9}" presName="rootComposite2" presStyleCnt="0"/>
      <dgm:spPr/>
    </dgm:pt>
    <dgm:pt modelId="{76415F77-9368-4E71-AAFD-250DD5EF5420}" type="pres">
      <dgm:prSet presAssocID="{14D20F55-E803-43D6-B3DF-951665D65EE9}" presName="rootText2" presStyleLbl="alignAcc1" presStyleIdx="0" presStyleCnt="0">
        <dgm:presLayoutVars>
          <dgm:chPref val="3"/>
        </dgm:presLayoutVars>
      </dgm:prSet>
      <dgm:spPr/>
      <dgm:t>
        <a:bodyPr/>
        <a:lstStyle/>
        <a:p>
          <a:endParaRPr lang="en-US"/>
        </a:p>
      </dgm:t>
    </dgm:pt>
    <dgm:pt modelId="{F2926246-F161-456B-B394-CB68A993D020}" type="pres">
      <dgm:prSet presAssocID="{14D20F55-E803-43D6-B3DF-951665D65EE9}" presName="topArc2" presStyleLbl="parChTrans1D1" presStyleIdx="8" presStyleCnt="10"/>
      <dgm:spPr/>
    </dgm:pt>
    <dgm:pt modelId="{A0AE8537-1DC3-4A2C-8AA0-734FC29A979A}" type="pres">
      <dgm:prSet presAssocID="{14D20F55-E803-43D6-B3DF-951665D65EE9}" presName="bottomArc2" presStyleLbl="parChTrans1D1" presStyleIdx="9" presStyleCnt="10"/>
      <dgm:spPr/>
    </dgm:pt>
    <dgm:pt modelId="{0F3166EB-50D6-460B-B8CA-3B5978220FCF}" type="pres">
      <dgm:prSet presAssocID="{14D20F55-E803-43D6-B3DF-951665D65EE9}" presName="topConnNode2" presStyleLbl="node3" presStyleIdx="0" presStyleCnt="0"/>
      <dgm:spPr/>
      <dgm:t>
        <a:bodyPr/>
        <a:lstStyle/>
        <a:p>
          <a:endParaRPr lang="en-US"/>
        </a:p>
      </dgm:t>
    </dgm:pt>
    <dgm:pt modelId="{45FF4710-1F77-4750-93C8-D4DBBC7805DD}" type="pres">
      <dgm:prSet presAssocID="{14D20F55-E803-43D6-B3DF-951665D65EE9}" presName="hierChild4" presStyleCnt="0"/>
      <dgm:spPr/>
    </dgm:pt>
    <dgm:pt modelId="{995E5BC5-FE49-4176-AAA8-12DFD2B95D57}" type="pres">
      <dgm:prSet presAssocID="{14D20F55-E803-43D6-B3DF-951665D65EE9}" presName="hierChild5" presStyleCnt="0"/>
      <dgm:spPr/>
    </dgm:pt>
    <dgm:pt modelId="{578E223A-F002-4B0B-9705-B9AF5D3E5AFD}" type="pres">
      <dgm:prSet presAssocID="{01F6A86C-62C5-4326-8BEE-1F1F8BAF4D7C}" presName="hierChild5" presStyleCnt="0"/>
      <dgm:spPr/>
    </dgm:pt>
    <dgm:pt modelId="{8186FF22-DA58-41FD-89C8-46E90B130101}" type="pres">
      <dgm:prSet presAssocID="{69C3ADC9-1996-44C8-8D2B-AF1A14BAD1FA}" presName="hierChild3" presStyleCnt="0"/>
      <dgm:spPr/>
    </dgm:pt>
  </dgm:ptLst>
  <dgm:cxnLst>
    <dgm:cxn modelId="{FF04541B-C116-9942-9F12-E30CA3EC9545}" type="presOf" srcId="{14D20F55-E803-43D6-B3DF-951665D65EE9}" destId="{76415F77-9368-4E71-AAFD-250DD5EF5420}" srcOrd="0" destOrd="0" presId="urn:microsoft.com/office/officeart/2008/layout/HalfCircleOrganizationChart"/>
    <dgm:cxn modelId="{ECF0DABF-5AF7-F54E-A826-D9ECE136978C}" type="presOf" srcId="{69C3ADC9-1996-44C8-8D2B-AF1A14BAD1FA}" destId="{C02B361F-3114-4AB0-A6D6-23C418054FC5}" srcOrd="1" destOrd="0" presId="urn:microsoft.com/office/officeart/2008/layout/HalfCircleOrganizationChart"/>
    <dgm:cxn modelId="{2B112897-3AB6-E64C-907E-FC0C52F9D83B}" type="presOf" srcId="{8B755FC8-DFD1-4EA3-8DA9-2E9B5501DD39}" destId="{074262A0-3E7D-468D-8B66-6B89314E0FD1}" srcOrd="0" destOrd="0" presId="urn:microsoft.com/office/officeart/2008/layout/HalfCircleOrganizationChart"/>
    <dgm:cxn modelId="{C402074F-1902-7F47-AC4F-EA326A44FC1B}" type="presOf" srcId="{E50BD41A-58A1-4B65-AAAA-698C8E7FA8CB}" destId="{300272B6-7448-49A1-86FD-F025277B3512}" srcOrd="0" destOrd="0" presId="urn:microsoft.com/office/officeart/2008/layout/HalfCircleOrganizationChart"/>
    <dgm:cxn modelId="{59F5626F-31C6-7B4E-948B-82758880CB10}" type="presOf" srcId="{43D33253-104E-4A54-9252-5AE196D17961}" destId="{4D93EE4B-0A79-4D8F-A799-18729DF37662}" srcOrd="0" destOrd="0" presId="urn:microsoft.com/office/officeart/2008/layout/HalfCircleOrganizationChart"/>
    <dgm:cxn modelId="{38C3CF80-340B-6B44-B8EA-66149FA5C325}" type="presOf" srcId="{EFDB32A3-BF9C-4C6D-8017-61755A37E188}" destId="{A6A82A7F-AEE6-424E-B47B-EF2F3C27BD9B}" srcOrd="1" destOrd="0" presId="urn:microsoft.com/office/officeart/2008/layout/HalfCircleOrganizationChart"/>
    <dgm:cxn modelId="{D683362B-21CA-BB49-84DC-D6E96C1D27FB}" type="presOf" srcId="{01F6A86C-62C5-4326-8BEE-1F1F8BAF4D7C}" destId="{D9749636-41B2-4E0E-9D91-16DF16E03517}" srcOrd="0" destOrd="0" presId="urn:microsoft.com/office/officeart/2008/layout/HalfCircleOrganizationChart"/>
    <dgm:cxn modelId="{B5960F0C-F08B-4337-A20B-E612844EC133}" srcId="{69C3ADC9-1996-44C8-8D2B-AF1A14BAD1FA}" destId="{01F6A86C-62C5-4326-8BEE-1F1F8BAF4D7C}" srcOrd="1" destOrd="0" parTransId="{25612639-38BC-46E5-85B3-0E8668082ED5}" sibTransId="{982D0CED-F63E-49F1-9465-87944DCC7358}"/>
    <dgm:cxn modelId="{7A77F799-8720-3E48-AFD4-03443BCCA0FA}" type="presOf" srcId="{69C3ADC9-1996-44C8-8D2B-AF1A14BAD1FA}" destId="{85940A60-53CB-4515-98A6-4AA7543FA746}" srcOrd="0" destOrd="0" presId="urn:microsoft.com/office/officeart/2008/layout/HalfCircleOrganizationChart"/>
    <dgm:cxn modelId="{90516F8A-FC12-A34B-93D9-C9BA5BC210F4}" type="presOf" srcId="{14D20F55-E803-43D6-B3DF-951665D65EE9}" destId="{0F3166EB-50D6-460B-B8CA-3B5978220FCF}" srcOrd="1" destOrd="0" presId="urn:microsoft.com/office/officeart/2008/layout/HalfCircleOrganizationChart"/>
    <dgm:cxn modelId="{2CA60C67-3142-4F49-AEED-A02174700D71}" type="presOf" srcId="{E2F6D7BA-38FC-4311-88E4-EDD70CD86EB1}" destId="{BC03A9F8-B361-45ED-92E1-AE3AF1D8ACDE}" srcOrd="0" destOrd="0" presId="urn:microsoft.com/office/officeart/2008/layout/HalfCircleOrganizationChart"/>
    <dgm:cxn modelId="{D1A94DE7-F1C8-474A-8EE7-C9AC7CAB1DAC}" srcId="{43D33253-104E-4A54-9252-5AE196D17961}" destId="{69C3ADC9-1996-44C8-8D2B-AF1A14BAD1FA}" srcOrd="0" destOrd="0" parTransId="{6F8F4B47-0B6F-45BF-B6FB-3CC8A120F5E0}" sibTransId="{FE64E2F3-2CDE-40BE-9066-B47B3C1454AE}"/>
    <dgm:cxn modelId="{AB643916-22DF-6A45-8D42-908507506CC8}" type="presOf" srcId="{25612639-38BC-46E5-85B3-0E8668082ED5}" destId="{C39D93C4-5ECE-49F6-8C5F-AB448FA6D925}" srcOrd="0" destOrd="0" presId="urn:microsoft.com/office/officeart/2008/layout/HalfCircleOrganizationChart"/>
    <dgm:cxn modelId="{74F68F13-DCD3-FA4E-806F-1CA0A5139EC7}" type="presOf" srcId="{E2F6D7BA-38FC-4311-88E4-EDD70CD86EB1}" destId="{335B4D6C-CFDA-4CDA-97B5-946560D8087F}" srcOrd="1" destOrd="0" presId="urn:microsoft.com/office/officeart/2008/layout/HalfCircleOrganizationChart"/>
    <dgm:cxn modelId="{E3A91058-6363-C34C-BCBE-6BD2D9C27792}" type="presOf" srcId="{01F6A86C-62C5-4326-8BEE-1F1F8BAF4D7C}" destId="{0018CAB3-4004-4227-A7DC-97FC5EEE98E3}" srcOrd="1" destOrd="0" presId="urn:microsoft.com/office/officeart/2008/layout/HalfCircleOrganizationChart"/>
    <dgm:cxn modelId="{469199F7-4614-D949-982D-EC6285716268}" type="presOf" srcId="{7B41D663-2895-4D1B-8CD2-F6F364D482FB}" destId="{A81ECA7C-EA41-4198-A3F3-1CA21E9D25B9}" srcOrd="0" destOrd="0" presId="urn:microsoft.com/office/officeart/2008/layout/HalfCircleOrganizationChart"/>
    <dgm:cxn modelId="{7B16FDF0-E8E8-A743-B9D6-42E49E6E4B77}" type="presOf" srcId="{EFDB32A3-BF9C-4C6D-8017-61755A37E188}" destId="{2689F1ED-7632-4B34-A5E7-AA26149D85F9}" srcOrd="0" destOrd="0" presId="urn:microsoft.com/office/officeart/2008/layout/HalfCircleOrganizationChart"/>
    <dgm:cxn modelId="{FB2A0D7A-BAD8-4D29-BEC2-9342E401AD6F}" srcId="{EFDB32A3-BF9C-4C6D-8017-61755A37E188}" destId="{E2F6D7BA-38FC-4311-88E4-EDD70CD86EB1}" srcOrd="0" destOrd="0" parTransId="{7B41D663-2895-4D1B-8CD2-F6F364D482FB}" sibTransId="{CCFF27E8-D649-4557-94A4-1770B326BBE9}"/>
    <dgm:cxn modelId="{18A34D3F-DA00-4192-93FA-5169901E1E00}" srcId="{69C3ADC9-1996-44C8-8D2B-AF1A14BAD1FA}" destId="{EFDB32A3-BF9C-4C6D-8017-61755A37E188}" srcOrd="0" destOrd="0" parTransId="{E50BD41A-58A1-4B65-AAAA-698C8E7FA8CB}" sibTransId="{54E20AB4-F165-41CC-AE36-A3087064DE7A}"/>
    <dgm:cxn modelId="{980834E3-FC8B-433C-9B82-379898045927}" srcId="{01F6A86C-62C5-4326-8BEE-1F1F8BAF4D7C}" destId="{14D20F55-E803-43D6-B3DF-951665D65EE9}" srcOrd="0" destOrd="0" parTransId="{8B755FC8-DFD1-4EA3-8DA9-2E9B5501DD39}" sibTransId="{0BBBEA7B-3137-4499-A284-1B6C7A77AF77}"/>
    <dgm:cxn modelId="{46790245-17A4-B64B-9C77-EC9574E5BEA9}" type="presParOf" srcId="{4D93EE4B-0A79-4D8F-A799-18729DF37662}" destId="{32CBE08B-A7CC-4060-8F38-D667833EB8DA}" srcOrd="0" destOrd="0" presId="urn:microsoft.com/office/officeart/2008/layout/HalfCircleOrganizationChart"/>
    <dgm:cxn modelId="{06FDD65B-4AB7-9940-8703-02F13011519F}" type="presParOf" srcId="{32CBE08B-A7CC-4060-8F38-D667833EB8DA}" destId="{1D0CC061-4396-4F85-91F9-A79D5557CB72}" srcOrd="0" destOrd="0" presId="urn:microsoft.com/office/officeart/2008/layout/HalfCircleOrganizationChart"/>
    <dgm:cxn modelId="{0A26C981-4249-2E43-B233-09D2D5920529}" type="presParOf" srcId="{1D0CC061-4396-4F85-91F9-A79D5557CB72}" destId="{85940A60-53CB-4515-98A6-4AA7543FA746}" srcOrd="0" destOrd="0" presId="urn:microsoft.com/office/officeart/2008/layout/HalfCircleOrganizationChart"/>
    <dgm:cxn modelId="{DEBCBBC9-DAD9-6646-9857-C3B8356B9BC6}" type="presParOf" srcId="{1D0CC061-4396-4F85-91F9-A79D5557CB72}" destId="{E9ECE9FA-D51B-4134-BC73-D975E83CDFEE}" srcOrd="1" destOrd="0" presId="urn:microsoft.com/office/officeart/2008/layout/HalfCircleOrganizationChart"/>
    <dgm:cxn modelId="{F5A9460E-7617-E44B-A6E0-8C1531C4796A}" type="presParOf" srcId="{1D0CC061-4396-4F85-91F9-A79D5557CB72}" destId="{A9A5D4B0-FF73-44A6-BC35-BCF3B76B5090}" srcOrd="2" destOrd="0" presId="urn:microsoft.com/office/officeart/2008/layout/HalfCircleOrganizationChart"/>
    <dgm:cxn modelId="{6799A702-AD56-174D-91C0-B0AAF963682C}" type="presParOf" srcId="{1D0CC061-4396-4F85-91F9-A79D5557CB72}" destId="{C02B361F-3114-4AB0-A6D6-23C418054FC5}" srcOrd="3" destOrd="0" presId="urn:microsoft.com/office/officeart/2008/layout/HalfCircleOrganizationChart"/>
    <dgm:cxn modelId="{21DC9580-582A-8941-B4B3-DB79E64D68D3}" type="presParOf" srcId="{32CBE08B-A7CC-4060-8F38-D667833EB8DA}" destId="{DDD62356-7D90-4EE8-9F86-C7E0B9F6E33A}" srcOrd="1" destOrd="0" presId="urn:microsoft.com/office/officeart/2008/layout/HalfCircleOrganizationChart"/>
    <dgm:cxn modelId="{9F88D2C0-72C2-7E4B-B9A6-D4CF185D1BE0}" type="presParOf" srcId="{DDD62356-7D90-4EE8-9F86-C7E0B9F6E33A}" destId="{300272B6-7448-49A1-86FD-F025277B3512}" srcOrd="0" destOrd="0" presId="urn:microsoft.com/office/officeart/2008/layout/HalfCircleOrganizationChart"/>
    <dgm:cxn modelId="{5A943BA3-E085-844C-9627-3FFC98AC8463}" type="presParOf" srcId="{DDD62356-7D90-4EE8-9F86-C7E0B9F6E33A}" destId="{6E7FEFF6-D9B2-43B8-8297-4909CEDAEB7C}" srcOrd="1" destOrd="0" presId="urn:microsoft.com/office/officeart/2008/layout/HalfCircleOrganizationChart"/>
    <dgm:cxn modelId="{899F2FFC-5E26-7643-9D96-8387C8E93F68}" type="presParOf" srcId="{6E7FEFF6-D9B2-43B8-8297-4909CEDAEB7C}" destId="{DD30A909-B78D-4111-989D-60DAA2E74A60}" srcOrd="0" destOrd="0" presId="urn:microsoft.com/office/officeart/2008/layout/HalfCircleOrganizationChart"/>
    <dgm:cxn modelId="{A26F0DBB-0514-2946-8533-52539A002312}" type="presParOf" srcId="{DD30A909-B78D-4111-989D-60DAA2E74A60}" destId="{2689F1ED-7632-4B34-A5E7-AA26149D85F9}" srcOrd="0" destOrd="0" presId="urn:microsoft.com/office/officeart/2008/layout/HalfCircleOrganizationChart"/>
    <dgm:cxn modelId="{FDD1C94C-216A-E448-A2EC-2E9AE118C2D2}" type="presParOf" srcId="{DD30A909-B78D-4111-989D-60DAA2E74A60}" destId="{3DF0C0DC-B4B9-42FF-8FDB-A7EA3DA902F1}" srcOrd="1" destOrd="0" presId="urn:microsoft.com/office/officeart/2008/layout/HalfCircleOrganizationChart"/>
    <dgm:cxn modelId="{3FC8D627-45DA-B54E-8539-510546AEFB23}" type="presParOf" srcId="{DD30A909-B78D-4111-989D-60DAA2E74A60}" destId="{213596C2-ADB5-49AE-A4EA-73D7BF396360}" srcOrd="2" destOrd="0" presId="urn:microsoft.com/office/officeart/2008/layout/HalfCircleOrganizationChart"/>
    <dgm:cxn modelId="{4562311C-CC44-CB44-9AE8-06952ECAC8FC}" type="presParOf" srcId="{DD30A909-B78D-4111-989D-60DAA2E74A60}" destId="{A6A82A7F-AEE6-424E-B47B-EF2F3C27BD9B}" srcOrd="3" destOrd="0" presId="urn:microsoft.com/office/officeart/2008/layout/HalfCircleOrganizationChart"/>
    <dgm:cxn modelId="{E652B3F3-26BF-9D4B-812C-9BB06812AD06}" type="presParOf" srcId="{6E7FEFF6-D9B2-43B8-8297-4909CEDAEB7C}" destId="{CFA7C59E-A366-4BF9-BE44-D9CCEF93CAAA}" srcOrd="1" destOrd="0" presId="urn:microsoft.com/office/officeart/2008/layout/HalfCircleOrganizationChart"/>
    <dgm:cxn modelId="{FA9B5EBB-0855-774B-9ACC-DFA994FB3204}" type="presParOf" srcId="{CFA7C59E-A366-4BF9-BE44-D9CCEF93CAAA}" destId="{A81ECA7C-EA41-4198-A3F3-1CA21E9D25B9}" srcOrd="0" destOrd="0" presId="urn:microsoft.com/office/officeart/2008/layout/HalfCircleOrganizationChart"/>
    <dgm:cxn modelId="{E9FAC912-18F5-E045-8A39-E93DF700A1AD}" type="presParOf" srcId="{CFA7C59E-A366-4BF9-BE44-D9CCEF93CAAA}" destId="{86344AC4-640B-4AEE-B80E-B927DD3FE55C}" srcOrd="1" destOrd="0" presId="urn:microsoft.com/office/officeart/2008/layout/HalfCircleOrganizationChart"/>
    <dgm:cxn modelId="{038A93C4-5417-4641-BCB3-71304547AA70}" type="presParOf" srcId="{86344AC4-640B-4AEE-B80E-B927DD3FE55C}" destId="{BCE7049D-2C92-40C2-B41D-5E7D933A7FA4}" srcOrd="0" destOrd="0" presId="urn:microsoft.com/office/officeart/2008/layout/HalfCircleOrganizationChart"/>
    <dgm:cxn modelId="{A347ED0B-4D2D-6F46-8CE0-8049DBB9AFA0}" type="presParOf" srcId="{BCE7049D-2C92-40C2-B41D-5E7D933A7FA4}" destId="{BC03A9F8-B361-45ED-92E1-AE3AF1D8ACDE}" srcOrd="0" destOrd="0" presId="urn:microsoft.com/office/officeart/2008/layout/HalfCircleOrganizationChart"/>
    <dgm:cxn modelId="{26404F53-71E5-0842-90B5-B6FFF0D6567E}" type="presParOf" srcId="{BCE7049D-2C92-40C2-B41D-5E7D933A7FA4}" destId="{5FDE16B2-7E70-496F-88ED-20BEA947AF78}" srcOrd="1" destOrd="0" presId="urn:microsoft.com/office/officeart/2008/layout/HalfCircleOrganizationChart"/>
    <dgm:cxn modelId="{B2B6121D-CF0C-F846-958D-10CA36390478}" type="presParOf" srcId="{BCE7049D-2C92-40C2-B41D-5E7D933A7FA4}" destId="{4A803B07-7777-4F6F-A6E5-4A831E61F970}" srcOrd="2" destOrd="0" presId="urn:microsoft.com/office/officeart/2008/layout/HalfCircleOrganizationChart"/>
    <dgm:cxn modelId="{70C47703-AF37-3548-BF0D-4B4184FFB1A6}" type="presParOf" srcId="{BCE7049D-2C92-40C2-B41D-5E7D933A7FA4}" destId="{335B4D6C-CFDA-4CDA-97B5-946560D8087F}" srcOrd="3" destOrd="0" presId="urn:microsoft.com/office/officeart/2008/layout/HalfCircleOrganizationChart"/>
    <dgm:cxn modelId="{5A9955A2-A26B-0943-8514-10B1FA5B170D}" type="presParOf" srcId="{86344AC4-640B-4AEE-B80E-B927DD3FE55C}" destId="{94A35E60-0230-4529-ACA8-4D2BBAE50A27}" srcOrd="1" destOrd="0" presId="urn:microsoft.com/office/officeart/2008/layout/HalfCircleOrganizationChart"/>
    <dgm:cxn modelId="{ACB77D52-1A03-C844-BAFE-62562BFA4D68}" type="presParOf" srcId="{86344AC4-640B-4AEE-B80E-B927DD3FE55C}" destId="{93FA83CE-36FB-452F-801E-852CFC949F6C}" srcOrd="2" destOrd="0" presId="urn:microsoft.com/office/officeart/2008/layout/HalfCircleOrganizationChart"/>
    <dgm:cxn modelId="{C438E333-B2D6-DB43-A22E-158B85FAE5C2}" type="presParOf" srcId="{6E7FEFF6-D9B2-43B8-8297-4909CEDAEB7C}" destId="{59C77989-3C01-4B90-A2DC-B85B08F13666}" srcOrd="2" destOrd="0" presId="urn:microsoft.com/office/officeart/2008/layout/HalfCircleOrganizationChart"/>
    <dgm:cxn modelId="{D75A64CF-5486-4943-95D2-90DA6472F0ED}" type="presParOf" srcId="{DDD62356-7D90-4EE8-9F86-C7E0B9F6E33A}" destId="{C39D93C4-5ECE-49F6-8C5F-AB448FA6D925}" srcOrd="2" destOrd="0" presId="urn:microsoft.com/office/officeart/2008/layout/HalfCircleOrganizationChart"/>
    <dgm:cxn modelId="{6F010FC1-CA7E-9941-9C96-12EEBC99C8BB}" type="presParOf" srcId="{DDD62356-7D90-4EE8-9F86-C7E0B9F6E33A}" destId="{04FC3A22-644B-41B1-A47D-CCBD2403FD0D}" srcOrd="3" destOrd="0" presId="urn:microsoft.com/office/officeart/2008/layout/HalfCircleOrganizationChart"/>
    <dgm:cxn modelId="{9302E985-61EE-9045-A3FD-BE3FC6D7178E}" type="presParOf" srcId="{04FC3A22-644B-41B1-A47D-CCBD2403FD0D}" destId="{A03C9B83-876B-48A0-87EA-420715D894BF}" srcOrd="0" destOrd="0" presId="urn:microsoft.com/office/officeart/2008/layout/HalfCircleOrganizationChart"/>
    <dgm:cxn modelId="{47C097F0-E2CF-FF41-A006-39F8F8A9368A}" type="presParOf" srcId="{A03C9B83-876B-48A0-87EA-420715D894BF}" destId="{D9749636-41B2-4E0E-9D91-16DF16E03517}" srcOrd="0" destOrd="0" presId="urn:microsoft.com/office/officeart/2008/layout/HalfCircleOrganizationChart"/>
    <dgm:cxn modelId="{79971B5A-3495-214B-8337-7821F7ABED21}" type="presParOf" srcId="{A03C9B83-876B-48A0-87EA-420715D894BF}" destId="{9A1EEBDE-4262-41CF-8FD3-797A11ADF675}" srcOrd="1" destOrd="0" presId="urn:microsoft.com/office/officeart/2008/layout/HalfCircleOrganizationChart"/>
    <dgm:cxn modelId="{51E615E8-8904-514D-BCE6-DF1093D20657}" type="presParOf" srcId="{A03C9B83-876B-48A0-87EA-420715D894BF}" destId="{86618BB7-C066-4A7B-90B3-B6FEF4BB9325}" srcOrd="2" destOrd="0" presId="urn:microsoft.com/office/officeart/2008/layout/HalfCircleOrganizationChart"/>
    <dgm:cxn modelId="{10B98080-EE90-0743-AF8E-5D400E6DC66F}" type="presParOf" srcId="{A03C9B83-876B-48A0-87EA-420715D894BF}" destId="{0018CAB3-4004-4227-A7DC-97FC5EEE98E3}" srcOrd="3" destOrd="0" presId="urn:microsoft.com/office/officeart/2008/layout/HalfCircleOrganizationChart"/>
    <dgm:cxn modelId="{CE1D83B9-DF08-7E40-AB97-04547D930FF8}" type="presParOf" srcId="{04FC3A22-644B-41B1-A47D-CCBD2403FD0D}" destId="{6F0C0302-02EA-4BDE-B42F-0DBE5E1C5FF5}" srcOrd="1" destOrd="0" presId="urn:microsoft.com/office/officeart/2008/layout/HalfCircleOrganizationChart"/>
    <dgm:cxn modelId="{F01FF9C0-489B-2B49-99CD-1D527C1B7C85}" type="presParOf" srcId="{6F0C0302-02EA-4BDE-B42F-0DBE5E1C5FF5}" destId="{074262A0-3E7D-468D-8B66-6B89314E0FD1}" srcOrd="0" destOrd="0" presId="urn:microsoft.com/office/officeart/2008/layout/HalfCircleOrganizationChart"/>
    <dgm:cxn modelId="{A75DA447-8D95-354F-85C4-546EB89AAA58}" type="presParOf" srcId="{6F0C0302-02EA-4BDE-B42F-0DBE5E1C5FF5}" destId="{DEB1B170-D245-4830-9212-36B570F913B9}" srcOrd="1" destOrd="0" presId="urn:microsoft.com/office/officeart/2008/layout/HalfCircleOrganizationChart"/>
    <dgm:cxn modelId="{9F5DBB87-87F9-AD4B-B3E6-8B534E9374BD}" type="presParOf" srcId="{DEB1B170-D245-4830-9212-36B570F913B9}" destId="{8AE138F8-D992-4BFC-93D0-12D6FCB5A37E}" srcOrd="0" destOrd="0" presId="urn:microsoft.com/office/officeart/2008/layout/HalfCircleOrganizationChart"/>
    <dgm:cxn modelId="{451BEBCF-6BA5-1E43-80AC-6384BDA79B98}" type="presParOf" srcId="{8AE138F8-D992-4BFC-93D0-12D6FCB5A37E}" destId="{76415F77-9368-4E71-AAFD-250DD5EF5420}" srcOrd="0" destOrd="0" presId="urn:microsoft.com/office/officeart/2008/layout/HalfCircleOrganizationChart"/>
    <dgm:cxn modelId="{211B55DE-004A-9A4E-9C3C-C663BA4010E2}" type="presParOf" srcId="{8AE138F8-D992-4BFC-93D0-12D6FCB5A37E}" destId="{F2926246-F161-456B-B394-CB68A993D020}" srcOrd="1" destOrd="0" presId="urn:microsoft.com/office/officeart/2008/layout/HalfCircleOrganizationChart"/>
    <dgm:cxn modelId="{897E627D-AFF4-9643-AF42-8DA1CA2D3D7C}" type="presParOf" srcId="{8AE138F8-D992-4BFC-93D0-12D6FCB5A37E}" destId="{A0AE8537-1DC3-4A2C-8AA0-734FC29A979A}" srcOrd="2" destOrd="0" presId="urn:microsoft.com/office/officeart/2008/layout/HalfCircleOrganizationChart"/>
    <dgm:cxn modelId="{A51C4556-0577-7B44-87F6-F56FBED3B308}" type="presParOf" srcId="{8AE138F8-D992-4BFC-93D0-12D6FCB5A37E}" destId="{0F3166EB-50D6-460B-B8CA-3B5978220FCF}" srcOrd="3" destOrd="0" presId="urn:microsoft.com/office/officeart/2008/layout/HalfCircleOrganizationChart"/>
    <dgm:cxn modelId="{63DDFA6B-C9A8-524F-9929-288957C86FA5}" type="presParOf" srcId="{DEB1B170-D245-4830-9212-36B570F913B9}" destId="{45FF4710-1F77-4750-93C8-D4DBBC7805DD}" srcOrd="1" destOrd="0" presId="urn:microsoft.com/office/officeart/2008/layout/HalfCircleOrganizationChart"/>
    <dgm:cxn modelId="{E6191608-BFF9-B44F-98D5-A9527736DB0A}" type="presParOf" srcId="{DEB1B170-D245-4830-9212-36B570F913B9}" destId="{995E5BC5-FE49-4176-AAA8-12DFD2B95D57}" srcOrd="2" destOrd="0" presId="urn:microsoft.com/office/officeart/2008/layout/HalfCircleOrganizationChart"/>
    <dgm:cxn modelId="{16BB71FF-6B91-EE47-86CC-7A963A516302}" type="presParOf" srcId="{04FC3A22-644B-41B1-A47D-CCBD2403FD0D}" destId="{578E223A-F002-4B0B-9705-B9AF5D3E5AFD}" srcOrd="2" destOrd="0" presId="urn:microsoft.com/office/officeart/2008/layout/HalfCircleOrganizationChart"/>
    <dgm:cxn modelId="{0AAA67E4-F7C5-4544-BD9E-4A664745EC0B}" type="presParOf" srcId="{32CBE08B-A7CC-4060-8F38-D667833EB8DA}" destId="{8186FF22-DA58-41FD-89C8-46E90B130101}"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0A7EC5-5608-4013-A122-876783D74D6B}" type="doc">
      <dgm:prSet loTypeId="urn:microsoft.com/office/officeart/2005/8/layout/equation1" loCatId="process" qsTypeId="urn:microsoft.com/office/officeart/2005/8/quickstyle/simple5" qsCatId="simple" csTypeId="urn:microsoft.com/office/officeart/2005/8/colors/accent1_5" csCatId="accent1" phldr="1"/>
      <dgm:spPr/>
    </dgm:pt>
    <dgm:pt modelId="{9EA944F6-C962-4F08-B596-3E6B9A2EC9CC}">
      <dgm:prSet phldrT="[Text]" custT="1"/>
      <dgm:spPr/>
      <dgm:t>
        <a:bodyPr/>
        <a:lstStyle/>
        <a:p>
          <a:r>
            <a:rPr lang="en-US" sz="2000" dirty="0"/>
            <a:t>Oral Admin</a:t>
          </a:r>
        </a:p>
      </dgm:t>
    </dgm:pt>
    <dgm:pt modelId="{9D4BC1F9-962E-4BEF-A64A-BEEBDAE64179}" type="parTrans" cxnId="{91D8E6C6-E53D-48B7-84BB-AA86D0327C08}">
      <dgm:prSet/>
      <dgm:spPr/>
      <dgm:t>
        <a:bodyPr/>
        <a:lstStyle/>
        <a:p>
          <a:endParaRPr lang="en-US"/>
        </a:p>
      </dgm:t>
    </dgm:pt>
    <dgm:pt modelId="{832D0D34-4CDE-42AA-B563-E45B85F4D7EE}" type="sibTrans" cxnId="{91D8E6C6-E53D-48B7-84BB-AA86D0327C08}">
      <dgm:prSet/>
      <dgm:spPr/>
      <dgm:t>
        <a:bodyPr/>
        <a:lstStyle/>
        <a:p>
          <a:endParaRPr lang="en-US"/>
        </a:p>
      </dgm:t>
    </dgm:pt>
    <dgm:pt modelId="{3B7F7386-734D-4F34-87D4-19B28D1E4F28}">
      <dgm:prSet phldrT="[Text]" custT="1"/>
      <dgm:spPr/>
      <dgm:t>
        <a:bodyPr/>
        <a:lstStyle/>
        <a:p>
          <a:r>
            <a:rPr lang="en-US" sz="2000" dirty="0"/>
            <a:t>Content  &amp; Language Supports</a:t>
          </a:r>
        </a:p>
      </dgm:t>
    </dgm:pt>
    <dgm:pt modelId="{C3DBA4F3-A7D4-47C1-A278-964502636C36}" type="parTrans" cxnId="{FC775847-B744-4AC6-8A09-5072EC0DFAB4}">
      <dgm:prSet/>
      <dgm:spPr/>
      <dgm:t>
        <a:bodyPr/>
        <a:lstStyle/>
        <a:p>
          <a:endParaRPr lang="en-US"/>
        </a:p>
      </dgm:t>
    </dgm:pt>
    <dgm:pt modelId="{DB3D8682-162B-49E0-8D24-150852A8BD4E}" type="sibTrans" cxnId="{FC775847-B744-4AC6-8A09-5072EC0DFAB4}">
      <dgm:prSet/>
      <dgm:spPr/>
      <dgm:t>
        <a:bodyPr/>
        <a:lstStyle/>
        <a:p>
          <a:endParaRPr lang="en-US"/>
        </a:p>
      </dgm:t>
    </dgm:pt>
    <dgm:pt modelId="{3666CD57-6488-48E6-A855-434B63800230}">
      <dgm:prSet phldrT="[Text]" custT="1"/>
      <dgm:spPr/>
      <dgm:t>
        <a:bodyPr/>
        <a:lstStyle/>
        <a:p>
          <a:r>
            <a:rPr lang="en-US" sz="2400" dirty="0"/>
            <a:t>STAAR Online</a:t>
          </a:r>
        </a:p>
      </dgm:t>
    </dgm:pt>
    <dgm:pt modelId="{F4B950F8-ECBA-43C9-8DB4-CD9F321E6244}" type="parTrans" cxnId="{CA147D4B-C1C2-4732-9EDF-41AD145B0432}">
      <dgm:prSet/>
      <dgm:spPr/>
      <dgm:t>
        <a:bodyPr/>
        <a:lstStyle/>
        <a:p>
          <a:endParaRPr lang="en-US"/>
        </a:p>
      </dgm:t>
    </dgm:pt>
    <dgm:pt modelId="{968CF724-7556-4BD5-AF26-5EBCDC28731C}" type="sibTrans" cxnId="{CA147D4B-C1C2-4732-9EDF-41AD145B0432}">
      <dgm:prSet/>
      <dgm:spPr/>
      <dgm:t>
        <a:bodyPr/>
        <a:lstStyle/>
        <a:p>
          <a:endParaRPr lang="en-US"/>
        </a:p>
      </dgm:t>
    </dgm:pt>
    <dgm:pt modelId="{98F49AE8-7B37-4387-8B92-B7C19B78348F}" type="pres">
      <dgm:prSet presAssocID="{E30A7EC5-5608-4013-A122-876783D74D6B}" presName="linearFlow" presStyleCnt="0">
        <dgm:presLayoutVars>
          <dgm:dir/>
          <dgm:resizeHandles val="exact"/>
        </dgm:presLayoutVars>
      </dgm:prSet>
      <dgm:spPr/>
    </dgm:pt>
    <dgm:pt modelId="{D485F200-CC3C-4E61-9B80-7A893809F26A}" type="pres">
      <dgm:prSet presAssocID="{9EA944F6-C962-4F08-B596-3E6B9A2EC9CC}" presName="node" presStyleLbl="node1" presStyleIdx="0" presStyleCnt="3">
        <dgm:presLayoutVars>
          <dgm:bulletEnabled val="1"/>
        </dgm:presLayoutVars>
      </dgm:prSet>
      <dgm:spPr/>
      <dgm:t>
        <a:bodyPr/>
        <a:lstStyle/>
        <a:p>
          <a:endParaRPr lang="en-US"/>
        </a:p>
      </dgm:t>
    </dgm:pt>
    <dgm:pt modelId="{A36322C5-4950-46D9-A598-A2ABB3091FD8}" type="pres">
      <dgm:prSet presAssocID="{832D0D34-4CDE-42AA-B563-E45B85F4D7EE}" presName="spacerL" presStyleCnt="0"/>
      <dgm:spPr/>
    </dgm:pt>
    <dgm:pt modelId="{38451F79-4733-40A5-8EFE-46210A225A2A}" type="pres">
      <dgm:prSet presAssocID="{832D0D34-4CDE-42AA-B563-E45B85F4D7EE}" presName="sibTrans" presStyleLbl="sibTrans2D1" presStyleIdx="0" presStyleCnt="2"/>
      <dgm:spPr/>
      <dgm:t>
        <a:bodyPr/>
        <a:lstStyle/>
        <a:p>
          <a:endParaRPr lang="en-US"/>
        </a:p>
      </dgm:t>
    </dgm:pt>
    <dgm:pt modelId="{9FC74F9F-F8A4-48C6-9B59-7B826D17D7CA}" type="pres">
      <dgm:prSet presAssocID="{832D0D34-4CDE-42AA-B563-E45B85F4D7EE}" presName="spacerR" presStyleCnt="0"/>
      <dgm:spPr/>
    </dgm:pt>
    <dgm:pt modelId="{433D2B35-6F5F-411E-9402-38C5716AE489}" type="pres">
      <dgm:prSet presAssocID="{3B7F7386-734D-4F34-87D4-19B28D1E4F28}" presName="node" presStyleLbl="node1" presStyleIdx="1" presStyleCnt="3" custLinFactNeighborX="11665" custLinFactNeighborY="-593">
        <dgm:presLayoutVars>
          <dgm:bulletEnabled val="1"/>
        </dgm:presLayoutVars>
      </dgm:prSet>
      <dgm:spPr/>
      <dgm:t>
        <a:bodyPr/>
        <a:lstStyle/>
        <a:p>
          <a:endParaRPr lang="en-US"/>
        </a:p>
      </dgm:t>
    </dgm:pt>
    <dgm:pt modelId="{CD76876A-B75A-45CD-B0CA-FBC73125B551}" type="pres">
      <dgm:prSet presAssocID="{DB3D8682-162B-49E0-8D24-150852A8BD4E}" presName="spacerL" presStyleCnt="0"/>
      <dgm:spPr/>
    </dgm:pt>
    <dgm:pt modelId="{F69C14D3-7B15-431F-8E57-82E58558334F}" type="pres">
      <dgm:prSet presAssocID="{DB3D8682-162B-49E0-8D24-150852A8BD4E}" presName="sibTrans" presStyleLbl="sibTrans2D1" presStyleIdx="1" presStyleCnt="2"/>
      <dgm:spPr/>
      <dgm:t>
        <a:bodyPr/>
        <a:lstStyle/>
        <a:p>
          <a:endParaRPr lang="en-US"/>
        </a:p>
      </dgm:t>
    </dgm:pt>
    <dgm:pt modelId="{D607F94B-7DED-46AC-897D-15B6B6E521B7}" type="pres">
      <dgm:prSet presAssocID="{DB3D8682-162B-49E0-8D24-150852A8BD4E}" presName="spacerR" presStyleCnt="0"/>
      <dgm:spPr/>
    </dgm:pt>
    <dgm:pt modelId="{87142FFD-372C-4A1D-B254-C1AEF222C1CE}" type="pres">
      <dgm:prSet presAssocID="{3666CD57-6488-48E6-A855-434B63800230}" presName="node" presStyleLbl="node1" presStyleIdx="2" presStyleCnt="3">
        <dgm:presLayoutVars>
          <dgm:bulletEnabled val="1"/>
        </dgm:presLayoutVars>
      </dgm:prSet>
      <dgm:spPr/>
      <dgm:t>
        <a:bodyPr/>
        <a:lstStyle/>
        <a:p>
          <a:endParaRPr lang="en-US"/>
        </a:p>
      </dgm:t>
    </dgm:pt>
  </dgm:ptLst>
  <dgm:cxnLst>
    <dgm:cxn modelId="{E864D514-F746-2C4C-B09A-3D4A28F9E101}" type="presOf" srcId="{3666CD57-6488-48E6-A855-434B63800230}" destId="{87142FFD-372C-4A1D-B254-C1AEF222C1CE}" srcOrd="0" destOrd="0" presId="urn:microsoft.com/office/officeart/2005/8/layout/equation1"/>
    <dgm:cxn modelId="{15086183-C536-1443-8792-1AAB832DF77B}" type="presOf" srcId="{3B7F7386-734D-4F34-87D4-19B28D1E4F28}" destId="{433D2B35-6F5F-411E-9402-38C5716AE489}" srcOrd="0" destOrd="0" presId="urn:microsoft.com/office/officeart/2005/8/layout/equation1"/>
    <dgm:cxn modelId="{F041CD20-A80A-1C4F-9829-80BF44AF2D41}" type="presOf" srcId="{DB3D8682-162B-49E0-8D24-150852A8BD4E}" destId="{F69C14D3-7B15-431F-8E57-82E58558334F}" srcOrd="0" destOrd="0" presId="urn:microsoft.com/office/officeart/2005/8/layout/equation1"/>
    <dgm:cxn modelId="{91D8E6C6-E53D-48B7-84BB-AA86D0327C08}" srcId="{E30A7EC5-5608-4013-A122-876783D74D6B}" destId="{9EA944F6-C962-4F08-B596-3E6B9A2EC9CC}" srcOrd="0" destOrd="0" parTransId="{9D4BC1F9-962E-4BEF-A64A-BEEBDAE64179}" sibTransId="{832D0D34-4CDE-42AA-B563-E45B85F4D7EE}"/>
    <dgm:cxn modelId="{87A809AE-CAAC-F545-9B80-36F695CF43F7}" type="presOf" srcId="{9EA944F6-C962-4F08-B596-3E6B9A2EC9CC}" destId="{D485F200-CC3C-4E61-9B80-7A893809F26A}" srcOrd="0" destOrd="0" presId="urn:microsoft.com/office/officeart/2005/8/layout/equation1"/>
    <dgm:cxn modelId="{789D9D63-9954-8B48-B488-813BAC30F8D5}" type="presOf" srcId="{832D0D34-4CDE-42AA-B563-E45B85F4D7EE}" destId="{38451F79-4733-40A5-8EFE-46210A225A2A}" srcOrd="0" destOrd="0" presId="urn:microsoft.com/office/officeart/2005/8/layout/equation1"/>
    <dgm:cxn modelId="{CA147D4B-C1C2-4732-9EDF-41AD145B0432}" srcId="{E30A7EC5-5608-4013-A122-876783D74D6B}" destId="{3666CD57-6488-48E6-A855-434B63800230}" srcOrd="2" destOrd="0" parTransId="{F4B950F8-ECBA-43C9-8DB4-CD9F321E6244}" sibTransId="{968CF724-7556-4BD5-AF26-5EBCDC28731C}"/>
    <dgm:cxn modelId="{FC775847-B744-4AC6-8A09-5072EC0DFAB4}" srcId="{E30A7EC5-5608-4013-A122-876783D74D6B}" destId="{3B7F7386-734D-4F34-87D4-19B28D1E4F28}" srcOrd="1" destOrd="0" parTransId="{C3DBA4F3-A7D4-47C1-A278-964502636C36}" sibTransId="{DB3D8682-162B-49E0-8D24-150852A8BD4E}"/>
    <dgm:cxn modelId="{FAFE8EFE-C782-E04D-A775-C05F6137C743}" type="presOf" srcId="{E30A7EC5-5608-4013-A122-876783D74D6B}" destId="{98F49AE8-7B37-4387-8B92-B7C19B78348F}" srcOrd="0" destOrd="0" presId="urn:microsoft.com/office/officeart/2005/8/layout/equation1"/>
    <dgm:cxn modelId="{B190EE7F-DF40-B34A-8845-33150FBB96A1}" type="presParOf" srcId="{98F49AE8-7B37-4387-8B92-B7C19B78348F}" destId="{D485F200-CC3C-4E61-9B80-7A893809F26A}" srcOrd="0" destOrd="0" presId="urn:microsoft.com/office/officeart/2005/8/layout/equation1"/>
    <dgm:cxn modelId="{9B49639A-77E6-C74E-92A2-8569BC604CAD}" type="presParOf" srcId="{98F49AE8-7B37-4387-8B92-B7C19B78348F}" destId="{A36322C5-4950-46D9-A598-A2ABB3091FD8}" srcOrd="1" destOrd="0" presId="urn:microsoft.com/office/officeart/2005/8/layout/equation1"/>
    <dgm:cxn modelId="{D0433785-6EFC-B640-BFB5-2A6C05C74E74}" type="presParOf" srcId="{98F49AE8-7B37-4387-8B92-B7C19B78348F}" destId="{38451F79-4733-40A5-8EFE-46210A225A2A}" srcOrd="2" destOrd="0" presId="urn:microsoft.com/office/officeart/2005/8/layout/equation1"/>
    <dgm:cxn modelId="{948AEA0D-247D-7B4D-9E6C-86D08464BE22}" type="presParOf" srcId="{98F49AE8-7B37-4387-8B92-B7C19B78348F}" destId="{9FC74F9F-F8A4-48C6-9B59-7B826D17D7CA}" srcOrd="3" destOrd="0" presId="urn:microsoft.com/office/officeart/2005/8/layout/equation1"/>
    <dgm:cxn modelId="{170A43DE-40D3-3A43-B1E2-2D3754C228E9}" type="presParOf" srcId="{98F49AE8-7B37-4387-8B92-B7C19B78348F}" destId="{433D2B35-6F5F-411E-9402-38C5716AE489}" srcOrd="4" destOrd="0" presId="urn:microsoft.com/office/officeart/2005/8/layout/equation1"/>
    <dgm:cxn modelId="{0C2B2567-4AF8-094C-88CA-282DB43AB169}" type="presParOf" srcId="{98F49AE8-7B37-4387-8B92-B7C19B78348F}" destId="{CD76876A-B75A-45CD-B0CA-FBC73125B551}" srcOrd="5" destOrd="0" presId="urn:microsoft.com/office/officeart/2005/8/layout/equation1"/>
    <dgm:cxn modelId="{81148D00-2E87-B640-B73D-7197A9970211}" type="presParOf" srcId="{98F49AE8-7B37-4387-8B92-B7C19B78348F}" destId="{F69C14D3-7B15-431F-8E57-82E58558334F}" srcOrd="6" destOrd="0" presId="urn:microsoft.com/office/officeart/2005/8/layout/equation1"/>
    <dgm:cxn modelId="{A00A18FB-A386-3842-A906-BAE4798C5BD7}" type="presParOf" srcId="{98F49AE8-7B37-4387-8B92-B7C19B78348F}" destId="{D607F94B-7DED-46AC-897D-15B6B6E521B7}" srcOrd="7" destOrd="0" presId="urn:microsoft.com/office/officeart/2005/8/layout/equation1"/>
    <dgm:cxn modelId="{C7882A2E-99D0-7E49-9798-1CFCA9ECC6B0}" type="presParOf" srcId="{98F49AE8-7B37-4387-8B92-B7C19B78348F}" destId="{87142FFD-372C-4A1D-B254-C1AEF222C1CE}"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8459-643F-4620-957C-E71F011AE2B8}">
      <dsp:nvSpPr>
        <dsp:cNvPr id="0" name=""/>
        <dsp:cNvSpPr/>
      </dsp:nvSpPr>
      <dsp:spPr>
        <a:xfrm>
          <a:off x="387320" y="1079812"/>
          <a:ext cx="3239439" cy="3239439"/>
        </a:xfrm>
        <a:prstGeom prst="ellipse">
          <a:avLst/>
        </a:prstGeom>
        <a:solidFill>
          <a:schemeClr val="accent1">
            <a:shade val="80000"/>
            <a:hueOff val="-531350"/>
            <a:satOff val="-25335"/>
            <a:lumOff val="323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CFDD4-0062-469A-BD44-02FD8412DB8F}">
      <dsp:nvSpPr>
        <dsp:cNvPr id="0" name=""/>
        <dsp:cNvSpPr/>
      </dsp:nvSpPr>
      <dsp:spPr>
        <a:xfrm>
          <a:off x="1035208" y="1727700"/>
          <a:ext cx="1943663" cy="1943663"/>
        </a:xfrm>
        <a:prstGeom prst="ellipse">
          <a:avLst/>
        </a:prstGeom>
        <a:solidFill>
          <a:schemeClr val="accent1">
            <a:shade val="80000"/>
            <a:hueOff val="-265675"/>
            <a:satOff val="-12668"/>
            <a:lumOff val="161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3ADD9-875F-49B5-AF1E-72BE61BBBB5D}">
      <dsp:nvSpPr>
        <dsp:cNvPr id="0" name=""/>
        <dsp:cNvSpPr/>
      </dsp:nvSpPr>
      <dsp:spPr>
        <a:xfrm>
          <a:off x="1683096" y="2375588"/>
          <a:ext cx="647887" cy="647887"/>
        </a:xfrm>
        <a:prstGeom prst="ellipse">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0A796-0261-458D-9882-0AE5EEBF4C25}">
      <dsp:nvSpPr>
        <dsp:cNvPr id="0" name=""/>
        <dsp:cNvSpPr/>
      </dsp:nvSpPr>
      <dsp:spPr>
        <a:xfrm>
          <a:off x="4171849" y="0"/>
          <a:ext cx="2084481"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a:t>3. Designated Supports                       (w/TEA approval)</a:t>
          </a:r>
        </a:p>
      </dsp:txBody>
      <dsp:txXfrm>
        <a:off x="4171849" y="0"/>
        <a:ext cx="2084481" cy="944836"/>
      </dsp:txXfrm>
    </dsp:sp>
    <dsp:sp modelId="{36F36BE5-61DD-4C88-AFC2-A38C12B0414C}">
      <dsp:nvSpPr>
        <dsp:cNvPr id="0" name=""/>
        <dsp:cNvSpPr/>
      </dsp:nvSpPr>
      <dsp:spPr>
        <a:xfrm>
          <a:off x="3761736" y="472418"/>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BFF7B-A48E-4E97-AFDA-AB26AA0AC7CE}">
      <dsp:nvSpPr>
        <dsp:cNvPr id="0" name=""/>
        <dsp:cNvSpPr/>
      </dsp:nvSpPr>
      <dsp:spPr>
        <a:xfrm rot="5400000">
          <a:off x="1770291" y="709707"/>
          <a:ext cx="2226574" cy="1753076"/>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338F0D-7EFF-4EC2-8CD4-9321B762F450}">
      <dsp:nvSpPr>
        <dsp:cNvPr id="0" name=""/>
        <dsp:cNvSpPr/>
      </dsp:nvSpPr>
      <dsp:spPr>
        <a:xfrm>
          <a:off x="4228426" y="955635"/>
          <a:ext cx="2079298"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lang="en-US" sz="1700" kern="1200" dirty="0"/>
            <a:t>2. Designated Supports                    (w/local approval)</a:t>
          </a:r>
        </a:p>
      </dsp:txBody>
      <dsp:txXfrm>
        <a:off x="4228426" y="955635"/>
        <a:ext cx="2079298" cy="944836"/>
      </dsp:txXfrm>
    </dsp:sp>
    <dsp:sp modelId="{5879AB07-38B8-4279-83F0-E945A0B3F78F}">
      <dsp:nvSpPr>
        <dsp:cNvPr id="0" name=""/>
        <dsp:cNvSpPr/>
      </dsp:nvSpPr>
      <dsp:spPr>
        <a:xfrm>
          <a:off x="3761736" y="1417254"/>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C0F280-98E4-43A4-B952-86CC7140EE15}">
      <dsp:nvSpPr>
        <dsp:cNvPr id="0" name=""/>
        <dsp:cNvSpPr/>
      </dsp:nvSpPr>
      <dsp:spPr>
        <a:xfrm rot="5400000">
          <a:off x="2248216" y="1639804"/>
          <a:ext cx="1735043" cy="1288756"/>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2DE5D6-6110-46E7-8974-2D7F95AF7AC2}">
      <dsp:nvSpPr>
        <dsp:cNvPr id="0" name=""/>
        <dsp:cNvSpPr/>
      </dsp:nvSpPr>
      <dsp:spPr>
        <a:xfrm>
          <a:off x="4274620" y="1889672"/>
          <a:ext cx="1619719"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lang="en-US" sz="1700" kern="1200" dirty="0"/>
            <a:t>1. Accessibility Features                   (all students)</a:t>
          </a:r>
        </a:p>
      </dsp:txBody>
      <dsp:txXfrm>
        <a:off x="4274620" y="1889672"/>
        <a:ext cx="1619719" cy="944836"/>
      </dsp:txXfrm>
    </dsp:sp>
    <dsp:sp modelId="{28A91B9E-B206-40C3-8D12-E76AE411B532}">
      <dsp:nvSpPr>
        <dsp:cNvPr id="0" name=""/>
        <dsp:cNvSpPr/>
      </dsp:nvSpPr>
      <dsp:spPr>
        <a:xfrm>
          <a:off x="3761736" y="2362090"/>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E02CAE-4B9E-4CC5-A83C-9459FFA30336}">
      <dsp:nvSpPr>
        <dsp:cNvPr id="0" name=""/>
        <dsp:cNvSpPr/>
      </dsp:nvSpPr>
      <dsp:spPr>
        <a:xfrm rot="5400000">
          <a:off x="2726735" y="2569145"/>
          <a:ext cx="1239625" cy="824437"/>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8459-643F-4620-957C-E71F011AE2B8}">
      <dsp:nvSpPr>
        <dsp:cNvPr id="0" name=""/>
        <dsp:cNvSpPr/>
      </dsp:nvSpPr>
      <dsp:spPr>
        <a:xfrm>
          <a:off x="509711" y="1079812"/>
          <a:ext cx="3239439" cy="3239439"/>
        </a:xfrm>
        <a:prstGeom prst="ellipse">
          <a:avLst/>
        </a:prstGeom>
        <a:solidFill>
          <a:schemeClr val="accent1">
            <a:shade val="80000"/>
            <a:hueOff val="-531350"/>
            <a:satOff val="-25335"/>
            <a:lumOff val="323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CFDD4-0062-469A-BD44-02FD8412DB8F}">
      <dsp:nvSpPr>
        <dsp:cNvPr id="0" name=""/>
        <dsp:cNvSpPr/>
      </dsp:nvSpPr>
      <dsp:spPr>
        <a:xfrm>
          <a:off x="1157598" y="1727700"/>
          <a:ext cx="1943663" cy="1943663"/>
        </a:xfrm>
        <a:prstGeom prst="ellipse">
          <a:avLst/>
        </a:prstGeom>
        <a:solidFill>
          <a:schemeClr val="accent1">
            <a:shade val="80000"/>
            <a:hueOff val="-265675"/>
            <a:satOff val="-12668"/>
            <a:lumOff val="161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3ADD9-875F-49B5-AF1E-72BE61BBBB5D}">
      <dsp:nvSpPr>
        <dsp:cNvPr id="0" name=""/>
        <dsp:cNvSpPr/>
      </dsp:nvSpPr>
      <dsp:spPr>
        <a:xfrm>
          <a:off x="1805486" y="2375588"/>
          <a:ext cx="647887" cy="647887"/>
        </a:xfrm>
        <a:prstGeom prst="ellipse">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0A796-0261-458D-9882-0AE5EEBF4C25}">
      <dsp:nvSpPr>
        <dsp:cNvPr id="0" name=""/>
        <dsp:cNvSpPr/>
      </dsp:nvSpPr>
      <dsp:spPr>
        <a:xfrm>
          <a:off x="4294239" y="0"/>
          <a:ext cx="2084481"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dirty="0"/>
            <a:t>3. Designated Supports                       (w/TEA approval)</a:t>
          </a:r>
        </a:p>
      </dsp:txBody>
      <dsp:txXfrm>
        <a:off x="4294239" y="0"/>
        <a:ext cx="2084481" cy="944836"/>
      </dsp:txXfrm>
    </dsp:sp>
    <dsp:sp modelId="{36F36BE5-61DD-4C88-AFC2-A38C12B0414C}">
      <dsp:nvSpPr>
        <dsp:cNvPr id="0" name=""/>
        <dsp:cNvSpPr/>
      </dsp:nvSpPr>
      <dsp:spPr>
        <a:xfrm>
          <a:off x="3884126" y="472418"/>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BFF7B-A48E-4E97-AFDA-AB26AA0AC7CE}">
      <dsp:nvSpPr>
        <dsp:cNvPr id="0" name=""/>
        <dsp:cNvSpPr/>
      </dsp:nvSpPr>
      <dsp:spPr>
        <a:xfrm rot="5400000">
          <a:off x="1892681" y="709707"/>
          <a:ext cx="2226574" cy="1753076"/>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338F0D-7EFF-4EC2-8CD4-9321B762F450}">
      <dsp:nvSpPr>
        <dsp:cNvPr id="0" name=""/>
        <dsp:cNvSpPr/>
      </dsp:nvSpPr>
      <dsp:spPr>
        <a:xfrm>
          <a:off x="4350816" y="955635"/>
          <a:ext cx="2079298"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dirty="0"/>
            <a:t>2. Designated Supports                    (w/local approval)</a:t>
          </a:r>
        </a:p>
      </dsp:txBody>
      <dsp:txXfrm>
        <a:off x="4350816" y="955635"/>
        <a:ext cx="2079298" cy="944836"/>
      </dsp:txXfrm>
    </dsp:sp>
    <dsp:sp modelId="{5879AB07-38B8-4279-83F0-E945A0B3F78F}">
      <dsp:nvSpPr>
        <dsp:cNvPr id="0" name=""/>
        <dsp:cNvSpPr/>
      </dsp:nvSpPr>
      <dsp:spPr>
        <a:xfrm>
          <a:off x="3884126" y="1417254"/>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C0F280-98E4-43A4-B952-86CC7140EE15}">
      <dsp:nvSpPr>
        <dsp:cNvPr id="0" name=""/>
        <dsp:cNvSpPr/>
      </dsp:nvSpPr>
      <dsp:spPr>
        <a:xfrm rot="5400000">
          <a:off x="2370606" y="1639804"/>
          <a:ext cx="1735043" cy="1288756"/>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2DE5D6-6110-46E7-8974-2D7F95AF7AC2}">
      <dsp:nvSpPr>
        <dsp:cNvPr id="0" name=""/>
        <dsp:cNvSpPr/>
      </dsp:nvSpPr>
      <dsp:spPr>
        <a:xfrm>
          <a:off x="4252175" y="1932199"/>
          <a:ext cx="2463593"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en-US" sz="2400" kern="1200" dirty="0">
              <a:solidFill>
                <a:schemeClr val="accent1"/>
              </a:solidFill>
            </a:rPr>
            <a:t>1. Accessibility Features                   (all students)</a:t>
          </a:r>
        </a:p>
      </dsp:txBody>
      <dsp:txXfrm>
        <a:off x="4252175" y="1932199"/>
        <a:ext cx="2463593" cy="944836"/>
      </dsp:txXfrm>
    </dsp:sp>
    <dsp:sp modelId="{28A91B9E-B206-40C3-8D12-E76AE411B532}">
      <dsp:nvSpPr>
        <dsp:cNvPr id="0" name=""/>
        <dsp:cNvSpPr/>
      </dsp:nvSpPr>
      <dsp:spPr>
        <a:xfrm>
          <a:off x="3884126" y="2362090"/>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E02CAE-4B9E-4CC5-A83C-9459FFA30336}">
      <dsp:nvSpPr>
        <dsp:cNvPr id="0" name=""/>
        <dsp:cNvSpPr/>
      </dsp:nvSpPr>
      <dsp:spPr>
        <a:xfrm rot="5400000">
          <a:off x="2849125" y="2569145"/>
          <a:ext cx="1239625" cy="824437"/>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8459-643F-4620-957C-E71F011AE2B8}">
      <dsp:nvSpPr>
        <dsp:cNvPr id="0" name=""/>
        <dsp:cNvSpPr/>
      </dsp:nvSpPr>
      <dsp:spPr>
        <a:xfrm>
          <a:off x="387320" y="1079812"/>
          <a:ext cx="3239439" cy="3239439"/>
        </a:xfrm>
        <a:prstGeom prst="ellipse">
          <a:avLst/>
        </a:prstGeom>
        <a:solidFill>
          <a:schemeClr val="accent1">
            <a:shade val="80000"/>
            <a:hueOff val="-531350"/>
            <a:satOff val="-25335"/>
            <a:lumOff val="323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CFDD4-0062-469A-BD44-02FD8412DB8F}">
      <dsp:nvSpPr>
        <dsp:cNvPr id="0" name=""/>
        <dsp:cNvSpPr/>
      </dsp:nvSpPr>
      <dsp:spPr>
        <a:xfrm>
          <a:off x="1035208" y="1727700"/>
          <a:ext cx="1943663" cy="1943663"/>
        </a:xfrm>
        <a:prstGeom prst="ellipse">
          <a:avLst/>
        </a:prstGeom>
        <a:solidFill>
          <a:schemeClr val="accent1">
            <a:shade val="80000"/>
            <a:hueOff val="-265675"/>
            <a:satOff val="-12668"/>
            <a:lumOff val="161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3ADD9-875F-49B5-AF1E-72BE61BBBB5D}">
      <dsp:nvSpPr>
        <dsp:cNvPr id="0" name=""/>
        <dsp:cNvSpPr/>
      </dsp:nvSpPr>
      <dsp:spPr>
        <a:xfrm>
          <a:off x="1683096" y="2375588"/>
          <a:ext cx="647887" cy="647887"/>
        </a:xfrm>
        <a:prstGeom prst="ellipse">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0A796-0261-458D-9882-0AE5EEBF4C25}">
      <dsp:nvSpPr>
        <dsp:cNvPr id="0" name=""/>
        <dsp:cNvSpPr/>
      </dsp:nvSpPr>
      <dsp:spPr>
        <a:xfrm>
          <a:off x="4171849" y="0"/>
          <a:ext cx="2084481"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lang="en-US" sz="1700" kern="1200" dirty="0"/>
            <a:t>3. Designated Supports                       (w/TEA approval)</a:t>
          </a:r>
        </a:p>
      </dsp:txBody>
      <dsp:txXfrm>
        <a:off x="4171849" y="0"/>
        <a:ext cx="2084481" cy="944836"/>
      </dsp:txXfrm>
    </dsp:sp>
    <dsp:sp modelId="{36F36BE5-61DD-4C88-AFC2-A38C12B0414C}">
      <dsp:nvSpPr>
        <dsp:cNvPr id="0" name=""/>
        <dsp:cNvSpPr/>
      </dsp:nvSpPr>
      <dsp:spPr>
        <a:xfrm>
          <a:off x="3761736" y="472418"/>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BFF7B-A48E-4E97-AFDA-AB26AA0AC7CE}">
      <dsp:nvSpPr>
        <dsp:cNvPr id="0" name=""/>
        <dsp:cNvSpPr/>
      </dsp:nvSpPr>
      <dsp:spPr>
        <a:xfrm rot="5400000">
          <a:off x="1770291" y="709707"/>
          <a:ext cx="2226574" cy="1753076"/>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338F0D-7EFF-4EC2-8CD4-9321B762F450}">
      <dsp:nvSpPr>
        <dsp:cNvPr id="0" name=""/>
        <dsp:cNvSpPr/>
      </dsp:nvSpPr>
      <dsp:spPr>
        <a:xfrm>
          <a:off x="4228426" y="1135759"/>
          <a:ext cx="2079298"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en-US" sz="2400" kern="1200" dirty="0">
              <a:solidFill>
                <a:schemeClr val="accent1"/>
              </a:solidFill>
            </a:rPr>
            <a:t>2. Designated Supports                    (w/local approval)</a:t>
          </a:r>
        </a:p>
      </dsp:txBody>
      <dsp:txXfrm>
        <a:off x="4228426" y="1135759"/>
        <a:ext cx="2079298" cy="944836"/>
      </dsp:txXfrm>
    </dsp:sp>
    <dsp:sp modelId="{5879AB07-38B8-4279-83F0-E945A0B3F78F}">
      <dsp:nvSpPr>
        <dsp:cNvPr id="0" name=""/>
        <dsp:cNvSpPr/>
      </dsp:nvSpPr>
      <dsp:spPr>
        <a:xfrm>
          <a:off x="3761736" y="1417254"/>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C0F280-98E4-43A4-B952-86CC7140EE15}">
      <dsp:nvSpPr>
        <dsp:cNvPr id="0" name=""/>
        <dsp:cNvSpPr/>
      </dsp:nvSpPr>
      <dsp:spPr>
        <a:xfrm rot="5400000">
          <a:off x="2248216" y="1639804"/>
          <a:ext cx="1735043" cy="1288756"/>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2DE5D6-6110-46E7-8974-2D7F95AF7AC2}">
      <dsp:nvSpPr>
        <dsp:cNvPr id="0" name=""/>
        <dsp:cNvSpPr/>
      </dsp:nvSpPr>
      <dsp:spPr>
        <a:xfrm>
          <a:off x="4334242" y="2291454"/>
          <a:ext cx="1619719"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lang="en-US" sz="1700" kern="1200" dirty="0"/>
            <a:t>1. Accessibility Features                   (all students)</a:t>
          </a:r>
        </a:p>
      </dsp:txBody>
      <dsp:txXfrm>
        <a:off x="4334242" y="2291454"/>
        <a:ext cx="1619719" cy="944836"/>
      </dsp:txXfrm>
    </dsp:sp>
    <dsp:sp modelId="{28A91B9E-B206-40C3-8D12-E76AE411B532}">
      <dsp:nvSpPr>
        <dsp:cNvPr id="0" name=""/>
        <dsp:cNvSpPr/>
      </dsp:nvSpPr>
      <dsp:spPr>
        <a:xfrm>
          <a:off x="3761736" y="2362090"/>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E02CAE-4B9E-4CC5-A83C-9459FFA30336}">
      <dsp:nvSpPr>
        <dsp:cNvPr id="0" name=""/>
        <dsp:cNvSpPr/>
      </dsp:nvSpPr>
      <dsp:spPr>
        <a:xfrm rot="5400000">
          <a:off x="2726735" y="2569145"/>
          <a:ext cx="1239625" cy="824437"/>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262A0-3E7D-468D-8B66-6B89314E0FD1}">
      <dsp:nvSpPr>
        <dsp:cNvPr id="0" name=""/>
        <dsp:cNvSpPr/>
      </dsp:nvSpPr>
      <dsp:spPr>
        <a:xfrm>
          <a:off x="4217120" y="3393786"/>
          <a:ext cx="1132993" cy="738909"/>
        </a:xfrm>
        <a:custGeom>
          <a:avLst/>
          <a:gdLst/>
          <a:ahLst/>
          <a:cxnLst/>
          <a:rect l="0" t="0" r="0" b="0"/>
          <a:pathLst>
            <a:path>
              <a:moveTo>
                <a:pt x="0" y="0"/>
              </a:moveTo>
              <a:lnTo>
                <a:pt x="0" y="738909"/>
              </a:lnTo>
              <a:lnTo>
                <a:pt x="1132993" y="73890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9D93C4-5ECE-49F6-8C5F-AB448FA6D925}">
      <dsp:nvSpPr>
        <dsp:cNvPr id="0" name=""/>
        <dsp:cNvSpPr/>
      </dsp:nvSpPr>
      <dsp:spPr>
        <a:xfrm>
          <a:off x="2726987" y="1645035"/>
          <a:ext cx="1490133" cy="517236"/>
        </a:xfrm>
        <a:custGeom>
          <a:avLst/>
          <a:gdLst/>
          <a:ahLst/>
          <a:cxnLst/>
          <a:rect l="0" t="0" r="0" b="0"/>
          <a:pathLst>
            <a:path>
              <a:moveTo>
                <a:pt x="0" y="0"/>
              </a:moveTo>
              <a:lnTo>
                <a:pt x="0" y="258618"/>
              </a:lnTo>
              <a:lnTo>
                <a:pt x="1490133" y="258618"/>
              </a:lnTo>
              <a:lnTo>
                <a:pt x="1490133" y="5172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1ECA7C-EA41-4198-A3F3-1CA21E9D25B9}">
      <dsp:nvSpPr>
        <dsp:cNvPr id="0" name=""/>
        <dsp:cNvSpPr/>
      </dsp:nvSpPr>
      <dsp:spPr>
        <a:xfrm>
          <a:off x="1236854" y="3393786"/>
          <a:ext cx="1132993" cy="738909"/>
        </a:xfrm>
        <a:custGeom>
          <a:avLst/>
          <a:gdLst/>
          <a:ahLst/>
          <a:cxnLst/>
          <a:rect l="0" t="0" r="0" b="0"/>
          <a:pathLst>
            <a:path>
              <a:moveTo>
                <a:pt x="0" y="0"/>
              </a:moveTo>
              <a:lnTo>
                <a:pt x="0" y="738909"/>
              </a:lnTo>
              <a:lnTo>
                <a:pt x="1132993" y="73890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0272B6-7448-49A1-86FD-F025277B3512}">
      <dsp:nvSpPr>
        <dsp:cNvPr id="0" name=""/>
        <dsp:cNvSpPr/>
      </dsp:nvSpPr>
      <dsp:spPr>
        <a:xfrm>
          <a:off x="1236854" y="1645035"/>
          <a:ext cx="1490133" cy="517236"/>
        </a:xfrm>
        <a:custGeom>
          <a:avLst/>
          <a:gdLst/>
          <a:ahLst/>
          <a:cxnLst/>
          <a:rect l="0" t="0" r="0" b="0"/>
          <a:pathLst>
            <a:path>
              <a:moveTo>
                <a:pt x="1490133" y="0"/>
              </a:moveTo>
              <a:lnTo>
                <a:pt x="1490133" y="258618"/>
              </a:lnTo>
              <a:lnTo>
                <a:pt x="0" y="258618"/>
              </a:lnTo>
              <a:lnTo>
                <a:pt x="0" y="5172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ECE9FA-D51B-4134-BC73-D975E83CDFEE}">
      <dsp:nvSpPr>
        <dsp:cNvPr id="0" name=""/>
        <dsp:cNvSpPr/>
      </dsp:nvSpPr>
      <dsp:spPr>
        <a:xfrm>
          <a:off x="1459389" y="413520"/>
          <a:ext cx="2535196" cy="123151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A5D4B0-FF73-44A6-BC35-BCF3B76B5090}">
      <dsp:nvSpPr>
        <dsp:cNvPr id="0" name=""/>
        <dsp:cNvSpPr/>
      </dsp:nvSpPr>
      <dsp:spPr>
        <a:xfrm>
          <a:off x="1459389" y="413520"/>
          <a:ext cx="2535196" cy="123151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40A60-53CB-4515-98A6-4AA7543FA746}">
      <dsp:nvSpPr>
        <dsp:cNvPr id="0" name=""/>
        <dsp:cNvSpPr/>
      </dsp:nvSpPr>
      <dsp:spPr>
        <a:xfrm>
          <a:off x="191790" y="635192"/>
          <a:ext cx="5070393" cy="78816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t>Oral Administration</a:t>
          </a:r>
        </a:p>
      </dsp:txBody>
      <dsp:txXfrm>
        <a:off x="191790" y="635192"/>
        <a:ext cx="5070393" cy="788169"/>
      </dsp:txXfrm>
    </dsp:sp>
    <dsp:sp modelId="{3DF0C0DC-B4B9-42FF-8FDB-A7EA3DA902F1}">
      <dsp:nvSpPr>
        <dsp:cNvPr id="0" name=""/>
        <dsp:cNvSpPr/>
      </dsp:nvSpPr>
      <dsp:spPr>
        <a:xfrm>
          <a:off x="621096" y="2162271"/>
          <a:ext cx="1231515" cy="123151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3596C2-ADB5-49AE-A4EA-73D7BF396360}">
      <dsp:nvSpPr>
        <dsp:cNvPr id="0" name=""/>
        <dsp:cNvSpPr/>
      </dsp:nvSpPr>
      <dsp:spPr>
        <a:xfrm>
          <a:off x="621096" y="2162271"/>
          <a:ext cx="1231515" cy="123151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89F1ED-7632-4B34-A5E7-AA26149D85F9}">
      <dsp:nvSpPr>
        <dsp:cNvPr id="0" name=""/>
        <dsp:cNvSpPr/>
      </dsp:nvSpPr>
      <dsp:spPr>
        <a:xfrm>
          <a:off x="5339" y="2383944"/>
          <a:ext cx="2463030" cy="78816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Paper</a:t>
          </a:r>
        </a:p>
      </dsp:txBody>
      <dsp:txXfrm>
        <a:off x="5339" y="2383944"/>
        <a:ext cx="2463030" cy="788169"/>
      </dsp:txXfrm>
    </dsp:sp>
    <dsp:sp modelId="{5FDE16B2-7E70-496F-88ED-20BEA947AF78}">
      <dsp:nvSpPr>
        <dsp:cNvPr id="0" name=""/>
        <dsp:cNvSpPr/>
      </dsp:nvSpPr>
      <dsp:spPr>
        <a:xfrm>
          <a:off x="2222066" y="3911022"/>
          <a:ext cx="1231515" cy="123151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803B07-7777-4F6F-A6E5-4A831E61F970}">
      <dsp:nvSpPr>
        <dsp:cNvPr id="0" name=""/>
        <dsp:cNvSpPr/>
      </dsp:nvSpPr>
      <dsp:spPr>
        <a:xfrm>
          <a:off x="2222066" y="3911022"/>
          <a:ext cx="1231515" cy="123151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03A9F8-B361-45ED-92E1-AE3AF1D8ACDE}">
      <dsp:nvSpPr>
        <dsp:cNvPr id="0" name=""/>
        <dsp:cNvSpPr/>
      </dsp:nvSpPr>
      <dsp:spPr>
        <a:xfrm>
          <a:off x="1606309" y="4132695"/>
          <a:ext cx="2463030" cy="78816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Test administrator</a:t>
          </a:r>
        </a:p>
        <a:p>
          <a:pPr lvl="0" algn="ctr" defTabSz="711200">
            <a:lnSpc>
              <a:spcPct val="90000"/>
            </a:lnSpc>
            <a:spcBef>
              <a:spcPct val="0"/>
            </a:spcBef>
            <a:spcAft>
              <a:spcPct val="35000"/>
            </a:spcAft>
          </a:pPr>
          <a:r>
            <a:rPr lang="en-US" sz="1600" kern="1200" dirty="0"/>
            <a:t>Document levels</a:t>
          </a:r>
        </a:p>
      </dsp:txBody>
      <dsp:txXfrm>
        <a:off x="1606309" y="4132695"/>
        <a:ext cx="2463030" cy="788169"/>
      </dsp:txXfrm>
    </dsp:sp>
    <dsp:sp modelId="{9A1EEBDE-4262-41CF-8FD3-797A11ADF675}">
      <dsp:nvSpPr>
        <dsp:cNvPr id="0" name=""/>
        <dsp:cNvSpPr/>
      </dsp:nvSpPr>
      <dsp:spPr>
        <a:xfrm>
          <a:off x="3601363" y="2162271"/>
          <a:ext cx="1231515" cy="123151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618BB7-C066-4A7B-90B3-B6FEF4BB9325}">
      <dsp:nvSpPr>
        <dsp:cNvPr id="0" name=""/>
        <dsp:cNvSpPr/>
      </dsp:nvSpPr>
      <dsp:spPr>
        <a:xfrm>
          <a:off x="3601363" y="2162271"/>
          <a:ext cx="1231515" cy="123151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749636-41B2-4E0E-9D91-16DF16E03517}">
      <dsp:nvSpPr>
        <dsp:cNvPr id="0" name=""/>
        <dsp:cNvSpPr/>
      </dsp:nvSpPr>
      <dsp:spPr>
        <a:xfrm>
          <a:off x="2985605" y="2383944"/>
          <a:ext cx="2463030" cy="78816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Online</a:t>
          </a:r>
        </a:p>
      </dsp:txBody>
      <dsp:txXfrm>
        <a:off x="2985605" y="2383944"/>
        <a:ext cx="2463030" cy="788169"/>
      </dsp:txXfrm>
    </dsp:sp>
    <dsp:sp modelId="{F2926246-F161-456B-B394-CB68A993D020}">
      <dsp:nvSpPr>
        <dsp:cNvPr id="0" name=""/>
        <dsp:cNvSpPr/>
      </dsp:nvSpPr>
      <dsp:spPr>
        <a:xfrm>
          <a:off x="5202332" y="3911022"/>
          <a:ext cx="1231515" cy="123151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AE8537-1DC3-4A2C-8AA0-734FC29A979A}">
      <dsp:nvSpPr>
        <dsp:cNvPr id="0" name=""/>
        <dsp:cNvSpPr/>
      </dsp:nvSpPr>
      <dsp:spPr>
        <a:xfrm>
          <a:off x="5202332" y="3911022"/>
          <a:ext cx="1231515" cy="123151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415F77-9368-4E71-AAFD-250DD5EF5420}">
      <dsp:nvSpPr>
        <dsp:cNvPr id="0" name=""/>
        <dsp:cNvSpPr/>
      </dsp:nvSpPr>
      <dsp:spPr>
        <a:xfrm>
          <a:off x="4586575" y="4132695"/>
          <a:ext cx="2463030" cy="78816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Text to Speech, including embedded supports</a:t>
          </a:r>
        </a:p>
        <a:p>
          <a:pPr lvl="0" algn="ctr" defTabSz="711200">
            <a:lnSpc>
              <a:spcPct val="90000"/>
            </a:lnSpc>
            <a:spcBef>
              <a:spcPct val="0"/>
            </a:spcBef>
            <a:spcAft>
              <a:spcPct val="35000"/>
            </a:spcAft>
          </a:pPr>
          <a:r>
            <a:rPr lang="en-US" sz="1600" kern="1200" dirty="0"/>
            <a:t>Do not document levels</a:t>
          </a:r>
        </a:p>
      </dsp:txBody>
      <dsp:txXfrm>
        <a:off x="4586575" y="4132695"/>
        <a:ext cx="2463030" cy="7881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5F200-CC3C-4E61-9B80-7A893809F26A}">
      <dsp:nvSpPr>
        <dsp:cNvPr id="0" name=""/>
        <dsp:cNvSpPr/>
      </dsp:nvSpPr>
      <dsp:spPr>
        <a:xfrm>
          <a:off x="1269" y="1604695"/>
          <a:ext cx="1682648" cy="1682648"/>
        </a:xfrm>
        <a:prstGeom prst="ellipse">
          <a:avLst/>
        </a:prstGeom>
        <a:gradFill rotWithShape="0">
          <a:gsLst>
            <a:gs pos="0">
              <a:schemeClr val="accent1">
                <a:alpha val="90000"/>
                <a:hueOff val="0"/>
                <a:satOff val="0"/>
                <a:lumOff val="0"/>
                <a:alphaOff val="0"/>
                <a:shade val="85000"/>
                <a:satMod val="130000"/>
              </a:schemeClr>
            </a:gs>
            <a:gs pos="34000">
              <a:schemeClr val="accent1">
                <a:alpha val="90000"/>
                <a:hueOff val="0"/>
                <a:satOff val="0"/>
                <a:lumOff val="0"/>
                <a:alphaOff val="0"/>
                <a:shade val="87000"/>
                <a:satMod val="125000"/>
              </a:schemeClr>
            </a:gs>
            <a:gs pos="70000">
              <a:schemeClr val="accent1">
                <a:alpha val="90000"/>
                <a:hueOff val="0"/>
                <a:satOff val="0"/>
                <a:lumOff val="0"/>
                <a:alphaOff val="0"/>
                <a:tint val="100000"/>
                <a:shade val="90000"/>
                <a:satMod val="130000"/>
              </a:schemeClr>
            </a:gs>
            <a:gs pos="100000">
              <a:schemeClr val="accent1">
                <a:alpha val="9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Oral Admin</a:t>
          </a:r>
        </a:p>
      </dsp:txBody>
      <dsp:txXfrm>
        <a:off x="247687" y="1851113"/>
        <a:ext cx="1189812" cy="1189812"/>
      </dsp:txXfrm>
    </dsp:sp>
    <dsp:sp modelId="{38451F79-4733-40A5-8EFE-46210A225A2A}">
      <dsp:nvSpPr>
        <dsp:cNvPr id="0" name=""/>
        <dsp:cNvSpPr/>
      </dsp:nvSpPr>
      <dsp:spPr>
        <a:xfrm>
          <a:off x="1820548" y="1958051"/>
          <a:ext cx="975936" cy="975936"/>
        </a:xfrm>
        <a:prstGeom prst="mathPlus">
          <a:avLst/>
        </a:prstGeom>
        <a:gradFill rotWithShape="0">
          <a:gsLst>
            <a:gs pos="0">
              <a:schemeClr val="accent1">
                <a:shade val="90000"/>
                <a:hueOff val="0"/>
                <a:satOff val="0"/>
                <a:lumOff val="0"/>
                <a:alphaOff val="0"/>
                <a:shade val="85000"/>
                <a:satMod val="130000"/>
              </a:schemeClr>
            </a:gs>
            <a:gs pos="34000">
              <a:schemeClr val="accent1">
                <a:shade val="90000"/>
                <a:hueOff val="0"/>
                <a:satOff val="0"/>
                <a:lumOff val="0"/>
                <a:alphaOff val="0"/>
                <a:shade val="87000"/>
                <a:satMod val="125000"/>
              </a:schemeClr>
            </a:gs>
            <a:gs pos="70000">
              <a:schemeClr val="accent1">
                <a:shade val="90000"/>
                <a:hueOff val="0"/>
                <a:satOff val="0"/>
                <a:lumOff val="0"/>
                <a:alphaOff val="0"/>
                <a:tint val="100000"/>
                <a:shade val="90000"/>
                <a:satMod val="130000"/>
              </a:schemeClr>
            </a:gs>
            <a:gs pos="100000">
              <a:schemeClr val="accent1">
                <a:shade val="9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949908" y="2331249"/>
        <a:ext cx="717216" cy="229540"/>
      </dsp:txXfrm>
    </dsp:sp>
    <dsp:sp modelId="{433D2B35-6F5F-411E-9402-38C5716AE489}">
      <dsp:nvSpPr>
        <dsp:cNvPr id="0" name=""/>
        <dsp:cNvSpPr/>
      </dsp:nvSpPr>
      <dsp:spPr>
        <a:xfrm>
          <a:off x="2949053" y="1594717"/>
          <a:ext cx="1682648" cy="1682648"/>
        </a:xfrm>
        <a:prstGeom prst="ellipse">
          <a:avLst/>
        </a:prstGeom>
        <a:gradFill rotWithShape="0">
          <a:gsLst>
            <a:gs pos="0">
              <a:schemeClr val="accent1">
                <a:alpha val="90000"/>
                <a:hueOff val="0"/>
                <a:satOff val="0"/>
                <a:lumOff val="0"/>
                <a:alphaOff val="-20000"/>
                <a:shade val="85000"/>
                <a:satMod val="130000"/>
              </a:schemeClr>
            </a:gs>
            <a:gs pos="34000">
              <a:schemeClr val="accent1">
                <a:alpha val="90000"/>
                <a:hueOff val="0"/>
                <a:satOff val="0"/>
                <a:lumOff val="0"/>
                <a:alphaOff val="-20000"/>
                <a:shade val="87000"/>
                <a:satMod val="125000"/>
              </a:schemeClr>
            </a:gs>
            <a:gs pos="70000">
              <a:schemeClr val="accent1">
                <a:alpha val="90000"/>
                <a:hueOff val="0"/>
                <a:satOff val="0"/>
                <a:lumOff val="0"/>
                <a:alphaOff val="-20000"/>
                <a:tint val="100000"/>
                <a:shade val="90000"/>
                <a:satMod val="130000"/>
              </a:schemeClr>
            </a:gs>
            <a:gs pos="100000">
              <a:schemeClr val="accent1">
                <a:alpha val="90000"/>
                <a:hueOff val="0"/>
                <a:satOff val="0"/>
                <a:lumOff val="0"/>
                <a:alphaOff val="-2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Content  &amp; Language Supports</a:t>
          </a:r>
        </a:p>
      </dsp:txBody>
      <dsp:txXfrm>
        <a:off x="3195471" y="1841135"/>
        <a:ext cx="1189812" cy="1189812"/>
      </dsp:txXfrm>
    </dsp:sp>
    <dsp:sp modelId="{F69C14D3-7B15-431F-8E57-82E58558334F}">
      <dsp:nvSpPr>
        <dsp:cNvPr id="0" name=""/>
        <dsp:cNvSpPr/>
      </dsp:nvSpPr>
      <dsp:spPr>
        <a:xfrm>
          <a:off x="4752395" y="1958051"/>
          <a:ext cx="975936" cy="975936"/>
        </a:xfrm>
        <a:prstGeom prst="mathEqual">
          <a:avLst/>
        </a:prstGeom>
        <a:gradFill rotWithShape="0">
          <a:gsLst>
            <a:gs pos="0">
              <a:schemeClr val="accent1">
                <a:shade val="90000"/>
                <a:hueOff val="-577372"/>
                <a:satOff val="-27996"/>
                <a:lumOff val="39187"/>
                <a:alphaOff val="0"/>
                <a:shade val="85000"/>
                <a:satMod val="130000"/>
              </a:schemeClr>
            </a:gs>
            <a:gs pos="34000">
              <a:schemeClr val="accent1">
                <a:shade val="90000"/>
                <a:hueOff val="-577372"/>
                <a:satOff val="-27996"/>
                <a:lumOff val="39187"/>
                <a:alphaOff val="0"/>
                <a:shade val="87000"/>
                <a:satMod val="125000"/>
              </a:schemeClr>
            </a:gs>
            <a:gs pos="70000">
              <a:schemeClr val="accent1">
                <a:shade val="90000"/>
                <a:hueOff val="-577372"/>
                <a:satOff val="-27996"/>
                <a:lumOff val="39187"/>
                <a:alphaOff val="0"/>
                <a:tint val="100000"/>
                <a:shade val="90000"/>
                <a:satMod val="130000"/>
              </a:schemeClr>
            </a:gs>
            <a:gs pos="100000">
              <a:schemeClr val="accent1">
                <a:shade val="90000"/>
                <a:hueOff val="-577372"/>
                <a:satOff val="-27996"/>
                <a:lumOff val="3918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endParaRPr lang="en-US" sz="4100" kern="1200"/>
        </a:p>
      </dsp:txBody>
      <dsp:txXfrm>
        <a:off x="4881755" y="2159094"/>
        <a:ext cx="717216" cy="573850"/>
      </dsp:txXfrm>
    </dsp:sp>
    <dsp:sp modelId="{87142FFD-372C-4A1D-B254-C1AEF222C1CE}">
      <dsp:nvSpPr>
        <dsp:cNvPr id="0" name=""/>
        <dsp:cNvSpPr/>
      </dsp:nvSpPr>
      <dsp:spPr>
        <a:xfrm>
          <a:off x="5864962" y="1604695"/>
          <a:ext cx="1682648" cy="1682648"/>
        </a:xfrm>
        <a:prstGeom prst="ellipse">
          <a:avLst/>
        </a:prstGeom>
        <a:gradFill rotWithShape="0">
          <a:gsLst>
            <a:gs pos="0">
              <a:schemeClr val="accent1">
                <a:alpha val="90000"/>
                <a:hueOff val="0"/>
                <a:satOff val="0"/>
                <a:lumOff val="0"/>
                <a:alphaOff val="-40000"/>
                <a:shade val="85000"/>
                <a:satMod val="130000"/>
              </a:schemeClr>
            </a:gs>
            <a:gs pos="34000">
              <a:schemeClr val="accent1">
                <a:alpha val="90000"/>
                <a:hueOff val="0"/>
                <a:satOff val="0"/>
                <a:lumOff val="0"/>
                <a:alphaOff val="-40000"/>
                <a:shade val="87000"/>
                <a:satMod val="125000"/>
              </a:schemeClr>
            </a:gs>
            <a:gs pos="70000">
              <a:schemeClr val="accent1">
                <a:alpha val="90000"/>
                <a:hueOff val="0"/>
                <a:satOff val="0"/>
                <a:lumOff val="0"/>
                <a:alphaOff val="-40000"/>
                <a:tint val="100000"/>
                <a:shade val="90000"/>
                <a:satMod val="130000"/>
              </a:schemeClr>
            </a:gs>
            <a:gs pos="100000">
              <a:schemeClr val="accent1">
                <a:alpha val="90000"/>
                <a:hueOff val="0"/>
                <a:satOff val="0"/>
                <a:lumOff val="0"/>
                <a:alphaOff val="-4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STAAR Online</a:t>
          </a:r>
        </a:p>
      </dsp:txBody>
      <dsp:txXfrm>
        <a:off x="6111380" y="1851113"/>
        <a:ext cx="1189812" cy="1189812"/>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DDA89-C744-4943-B458-B4FF2BC70EB9}" type="datetimeFigureOut">
              <a:rPr lang="en-US" smtClean="0"/>
              <a:t>12/18/17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0B302-C447-7E46-88B7-B5D8B53B875E}" type="slidenum">
              <a:rPr lang="en-US" smtClean="0"/>
              <a:t>‹#›</a:t>
            </a:fld>
            <a:endParaRPr lang="en-US"/>
          </a:p>
        </p:txBody>
      </p:sp>
    </p:spTree>
    <p:extLst>
      <p:ext uri="{BB962C8B-B14F-4D97-AF65-F5344CB8AC3E}">
        <p14:creationId xmlns:p14="http://schemas.microsoft.com/office/powerpoint/2010/main" val="570477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429D7A7-9988-2140-821A-0BAE9006D93A}" type="slidenum">
              <a:rPr lang="en-US" altLang="en-US">
                <a:ea typeface="MS PGothic" charset="-128"/>
              </a:rPr>
              <a:pPr fontAlgn="base">
                <a:spcBef>
                  <a:spcPct val="0"/>
                </a:spcBef>
                <a:spcAft>
                  <a:spcPct val="0"/>
                </a:spcAft>
              </a:pPr>
              <a:t>3</a:t>
            </a:fld>
            <a:endParaRPr lang="en-US" altLang="en-US">
              <a:ea typeface="MS PGothic" charset="-128"/>
            </a:endParaRPr>
          </a:p>
        </p:txBody>
      </p:sp>
    </p:spTree>
    <p:extLst>
      <p:ext uri="{BB962C8B-B14F-4D97-AF65-F5344CB8AC3E}">
        <p14:creationId xmlns:p14="http://schemas.microsoft.com/office/powerpoint/2010/main" val="939989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5C24D1A7-B66E-9941-AE6C-417BB9662E0A}" type="slidenum">
              <a:rPr lang="en-US" altLang="en-US">
                <a:ea typeface="MS PGothic" charset="-128"/>
              </a:rPr>
              <a:pPr fontAlgn="base">
                <a:spcBef>
                  <a:spcPct val="0"/>
                </a:spcBef>
                <a:spcAft>
                  <a:spcPct val="0"/>
                </a:spcAft>
              </a:pPr>
              <a:t>15</a:t>
            </a:fld>
            <a:endParaRPr lang="en-US" altLang="en-US">
              <a:ea typeface="MS PGothic" charset="-128"/>
            </a:endParaRPr>
          </a:p>
        </p:txBody>
      </p:sp>
    </p:spTree>
    <p:extLst>
      <p:ext uri="{BB962C8B-B14F-4D97-AF65-F5344CB8AC3E}">
        <p14:creationId xmlns:p14="http://schemas.microsoft.com/office/powerpoint/2010/main" val="60750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11223BC5-8353-BD48-B149-7BD6E598AA22}" type="slidenum">
              <a:rPr lang="en-US" altLang="en-US">
                <a:ea typeface="MS PGothic" charset="-128"/>
              </a:rPr>
              <a:pPr fontAlgn="base">
                <a:spcBef>
                  <a:spcPct val="0"/>
                </a:spcBef>
                <a:spcAft>
                  <a:spcPct val="0"/>
                </a:spcAft>
              </a:pPr>
              <a:t>16</a:t>
            </a:fld>
            <a:endParaRPr lang="en-US" altLang="en-US">
              <a:ea typeface="MS PGothic" charset="-128"/>
            </a:endParaRPr>
          </a:p>
        </p:txBody>
      </p:sp>
    </p:spTree>
    <p:extLst>
      <p:ext uri="{BB962C8B-B14F-4D97-AF65-F5344CB8AC3E}">
        <p14:creationId xmlns:p14="http://schemas.microsoft.com/office/powerpoint/2010/main" val="434256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D020552-A6AA-B945-A049-45FAEFA13AAE}" type="slidenum">
              <a:rPr lang="en-US" altLang="en-US">
                <a:ea typeface="MS PGothic" charset="-128"/>
              </a:rPr>
              <a:pPr fontAlgn="base">
                <a:spcBef>
                  <a:spcPct val="0"/>
                </a:spcBef>
                <a:spcAft>
                  <a:spcPct val="0"/>
                </a:spcAft>
              </a:pPr>
              <a:t>17</a:t>
            </a:fld>
            <a:endParaRPr lang="en-US" altLang="en-US">
              <a:ea typeface="MS PGothic" charset="-128"/>
            </a:endParaRPr>
          </a:p>
        </p:txBody>
      </p:sp>
    </p:spTree>
    <p:extLst>
      <p:ext uri="{BB962C8B-B14F-4D97-AF65-F5344CB8AC3E}">
        <p14:creationId xmlns:p14="http://schemas.microsoft.com/office/powerpoint/2010/main" val="859751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AC77058A-6CC0-2248-809E-98FAB2C22905}" type="slidenum">
              <a:rPr lang="en-US" altLang="en-US">
                <a:ea typeface="MS PGothic" charset="-128"/>
              </a:rPr>
              <a:pPr fontAlgn="base">
                <a:spcBef>
                  <a:spcPct val="0"/>
                </a:spcBef>
                <a:spcAft>
                  <a:spcPct val="0"/>
                </a:spcAft>
              </a:pPr>
              <a:t>18</a:t>
            </a:fld>
            <a:endParaRPr lang="en-US" altLang="en-US">
              <a:ea typeface="MS PGothic" charset="-128"/>
            </a:endParaRPr>
          </a:p>
        </p:txBody>
      </p:sp>
    </p:spTree>
    <p:extLst>
      <p:ext uri="{BB962C8B-B14F-4D97-AF65-F5344CB8AC3E}">
        <p14:creationId xmlns:p14="http://schemas.microsoft.com/office/powerpoint/2010/main" val="201846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7DB55A74-95BB-5B4D-AAAF-56ADA86B3F2B}" type="slidenum">
              <a:rPr lang="en-US" altLang="en-US">
                <a:ea typeface="MS PGothic" charset="-128"/>
              </a:rPr>
              <a:pPr fontAlgn="base">
                <a:spcBef>
                  <a:spcPct val="0"/>
                </a:spcBef>
                <a:spcAft>
                  <a:spcPct val="0"/>
                </a:spcAft>
              </a:pPr>
              <a:t>20</a:t>
            </a:fld>
            <a:endParaRPr lang="en-US" altLang="en-US">
              <a:ea typeface="MS PGothic" charset="-128"/>
            </a:endParaRPr>
          </a:p>
        </p:txBody>
      </p:sp>
    </p:spTree>
    <p:extLst>
      <p:ext uri="{BB962C8B-B14F-4D97-AF65-F5344CB8AC3E}">
        <p14:creationId xmlns:p14="http://schemas.microsoft.com/office/powerpoint/2010/main" val="2051573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02A9313F-9135-0E48-94D9-D186C3A360E7}" type="slidenum">
              <a:rPr lang="en-US" altLang="en-US">
                <a:ea typeface="MS PGothic" charset="-128"/>
              </a:rPr>
              <a:pPr fontAlgn="base">
                <a:spcBef>
                  <a:spcPct val="0"/>
                </a:spcBef>
                <a:spcAft>
                  <a:spcPct val="0"/>
                </a:spcAft>
              </a:pPr>
              <a:t>21</a:t>
            </a:fld>
            <a:endParaRPr lang="en-US" altLang="en-US">
              <a:ea typeface="MS PGothic" charset="-128"/>
            </a:endParaRPr>
          </a:p>
        </p:txBody>
      </p:sp>
    </p:spTree>
    <p:extLst>
      <p:ext uri="{BB962C8B-B14F-4D97-AF65-F5344CB8AC3E}">
        <p14:creationId xmlns:p14="http://schemas.microsoft.com/office/powerpoint/2010/main" val="941095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2917C7E-9AC2-5549-90D6-4C224BFD5F89}" type="slidenum">
              <a:rPr lang="en-US" altLang="en-US">
                <a:ea typeface="MS PGothic" charset="-128"/>
              </a:rPr>
              <a:pPr fontAlgn="base">
                <a:spcBef>
                  <a:spcPct val="0"/>
                </a:spcBef>
                <a:spcAft>
                  <a:spcPct val="0"/>
                </a:spcAft>
              </a:pPr>
              <a:t>22</a:t>
            </a:fld>
            <a:endParaRPr lang="en-US" altLang="en-US">
              <a:ea typeface="MS PGothic" charset="-128"/>
            </a:endParaRPr>
          </a:p>
        </p:txBody>
      </p:sp>
    </p:spTree>
    <p:extLst>
      <p:ext uri="{BB962C8B-B14F-4D97-AF65-F5344CB8AC3E}">
        <p14:creationId xmlns:p14="http://schemas.microsoft.com/office/powerpoint/2010/main" val="1740769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Teams of 3.. </a:t>
            </a:r>
            <a:r>
              <a:rPr lang="en-US" baseline="0" dirty="0"/>
              <a:t> Name the team</a:t>
            </a:r>
            <a:r>
              <a:rPr lang="mr-IN" baseline="0" dirty="0"/>
              <a:t>…</a:t>
            </a:r>
            <a:r>
              <a:rPr lang="en-US" baseline="0" dirty="0"/>
              <a:t> Create a </a:t>
            </a:r>
            <a:r>
              <a:rPr lang="en-US" baseline="0" dirty="0" err="1"/>
              <a:t>Frayer</a:t>
            </a:r>
            <a:r>
              <a:rPr lang="en-US" baseline="0" dirty="0"/>
              <a:t> Model with name of the team in the back</a:t>
            </a:r>
            <a:endParaRPr lang="en-US" dirty="0"/>
          </a:p>
          <a:p>
            <a:pPr marL="228600" indent="-228600">
              <a:buAutoNum type="arabicPeriod"/>
            </a:pPr>
            <a:r>
              <a:rPr lang="en-US" dirty="0"/>
              <a:t>Assign a Designated Support to each person on each team</a:t>
            </a:r>
          </a:p>
          <a:p>
            <a:pPr marL="228600" indent="-228600">
              <a:buAutoNum type="arabicPeriod"/>
            </a:pPr>
            <a:r>
              <a:rPr lang="en-US" dirty="0"/>
              <a:t>Group by Designated</a:t>
            </a:r>
            <a:r>
              <a:rPr lang="en-US" baseline="0" dirty="0"/>
              <a:t> Support (DS)</a:t>
            </a:r>
          </a:p>
          <a:p>
            <a:pPr marL="228600" indent="-228600">
              <a:buAutoNum type="arabicPeriod"/>
            </a:pPr>
            <a:r>
              <a:rPr lang="en-US" baseline="0" dirty="0"/>
              <a:t>Each DS Group will develop a visual and a gesture to explain their DS</a:t>
            </a:r>
            <a:r>
              <a:rPr lang="mr-IN" baseline="0" dirty="0"/>
              <a:t>…</a:t>
            </a:r>
            <a:r>
              <a:rPr lang="en-US" baseline="0" dirty="0"/>
              <a:t> Visual at center of </a:t>
            </a:r>
            <a:r>
              <a:rPr lang="en-US" baseline="0" dirty="0" err="1"/>
              <a:t>Frayer</a:t>
            </a:r>
            <a:r>
              <a:rPr lang="en-US" baseline="0" dirty="0"/>
              <a:t> Model</a:t>
            </a:r>
          </a:p>
          <a:p>
            <a:pPr marL="228600" indent="-228600">
              <a:buAutoNum type="arabicPeriod"/>
            </a:pPr>
            <a:r>
              <a:rPr lang="en-US" baseline="0" dirty="0"/>
              <a:t>Come back to Teams w names</a:t>
            </a:r>
          </a:p>
          <a:p>
            <a:pPr marL="228600" indent="-228600">
              <a:buAutoNum type="arabicPeriod"/>
            </a:pPr>
            <a:r>
              <a:rPr lang="en-US" baseline="0" dirty="0"/>
              <a:t>Each DS explains their visual and gesture and rest of the team fills out one section of their </a:t>
            </a:r>
            <a:r>
              <a:rPr lang="en-US" baseline="0" dirty="0" err="1"/>
              <a:t>Frayer</a:t>
            </a:r>
            <a:r>
              <a:rPr lang="en-US" baseline="0" dirty="0"/>
              <a:t> Model</a:t>
            </a:r>
          </a:p>
          <a:p>
            <a:pPr marL="228600" indent="-228600">
              <a:buAutoNum type="arabicPeriod"/>
            </a:pPr>
            <a:r>
              <a:rPr lang="en-US" baseline="0" dirty="0"/>
              <a:t>After each DS is explained, go on with those slides</a:t>
            </a:r>
            <a:r>
              <a:rPr lang="mr-IN" baseline="0" dirty="0"/>
              <a:t>…</a:t>
            </a:r>
            <a:r>
              <a:rPr lang="en-US" baseline="0" dirty="0"/>
              <a:t> Then next DS explains, team writes on model and slides cover that section</a:t>
            </a:r>
            <a:r>
              <a:rPr lang="mr-IN" baseline="0" dirty="0"/>
              <a:t>…</a:t>
            </a:r>
            <a:r>
              <a:rPr lang="en-US" baseline="0" dirty="0"/>
              <a:t> and so on until all 3 DS are covered.</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C20B302-C447-7E46-88B7-B5D8B53B875E}" type="slidenum">
              <a:rPr lang="en-US" smtClean="0"/>
              <a:t>36</a:t>
            </a:fld>
            <a:endParaRPr lang="en-US"/>
          </a:p>
        </p:txBody>
      </p:sp>
    </p:spTree>
    <p:extLst>
      <p:ext uri="{BB962C8B-B14F-4D97-AF65-F5344CB8AC3E}">
        <p14:creationId xmlns:p14="http://schemas.microsoft.com/office/powerpoint/2010/main" val="1626496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Teams of 3.. </a:t>
            </a:r>
            <a:r>
              <a:rPr lang="en-US" baseline="0" dirty="0"/>
              <a:t> Name the team</a:t>
            </a:r>
            <a:r>
              <a:rPr lang="mr-IN" baseline="0" dirty="0"/>
              <a:t>…</a:t>
            </a:r>
            <a:r>
              <a:rPr lang="en-US" baseline="0" dirty="0"/>
              <a:t> Create a </a:t>
            </a:r>
            <a:r>
              <a:rPr lang="en-US" baseline="0" dirty="0" err="1"/>
              <a:t>Frayer</a:t>
            </a:r>
            <a:r>
              <a:rPr lang="en-US" baseline="0" dirty="0"/>
              <a:t> Model with name of the team in the back</a:t>
            </a:r>
            <a:endParaRPr lang="en-US" dirty="0"/>
          </a:p>
          <a:p>
            <a:pPr marL="228600" indent="-228600">
              <a:buAutoNum type="arabicPeriod"/>
            </a:pPr>
            <a:r>
              <a:rPr lang="en-US" dirty="0"/>
              <a:t>Assign a Designated Support to each person on each team</a:t>
            </a:r>
          </a:p>
          <a:p>
            <a:pPr marL="228600" indent="-228600">
              <a:buAutoNum type="arabicPeriod"/>
            </a:pPr>
            <a:r>
              <a:rPr lang="en-US" dirty="0"/>
              <a:t>Group by Designated</a:t>
            </a:r>
            <a:r>
              <a:rPr lang="en-US" baseline="0" dirty="0"/>
              <a:t> Support (DS)</a:t>
            </a:r>
          </a:p>
          <a:p>
            <a:pPr marL="228600" indent="-228600">
              <a:buAutoNum type="arabicPeriod"/>
            </a:pPr>
            <a:r>
              <a:rPr lang="en-US" baseline="0" dirty="0"/>
              <a:t>Each DS Group will develop a visual and a gesture to explain their DS</a:t>
            </a:r>
            <a:r>
              <a:rPr lang="mr-IN" baseline="0" dirty="0"/>
              <a:t>…</a:t>
            </a:r>
            <a:r>
              <a:rPr lang="en-US" baseline="0" dirty="0"/>
              <a:t> Visual at center of </a:t>
            </a:r>
            <a:r>
              <a:rPr lang="en-US" baseline="0" dirty="0" err="1"/>
              <a:t>Frayer</a:t>
            </a:r>
            <a:r>
              <a:rPr lang="en-US" baseline="0" dirty="0"/>
              <a:t> Model</a:t>
            </a:r>
          </a:p>
          <a:p>
            <a:pPr marL="228600" indent="-228600">
              <a:buAutoNum type="arabicPeriod"/>
            </a:pPr>
            <a:r>
              <a:rPr lang="en-US" baseline="0" dirty="0"/>
              <a:t>Come back to Teams w names</a:t>
            </a:r>
          </a:p>
          <a:p>
            <a:pPr marL="228600" indent="-228600">
              <a:buAutoNum type="arabicPeriod"/>
            </a:pPr>
            <a:r>
              <a:rPr lang="en-US" baseline="0" dirty="0"/>
              <a:t>Each DS explains their visual and gesture and rest of the team fills out one section of their </a:t>
            </a:r>
            <a:r>
              <a:rPr lang="en-US" baseline="0" dirty="0" err="1"/>
              <a:t>Frayer</a:t>
            </a:r>
            <a:r>
              <a:rPr lang="en-US" baseline="0" dirty="0"/>
              <a:t> Model</a:t>
            </a:r>
          </a:p>
          <a:p>
            <a:pPr marL="228600" indent="-228600">
              <a:buAutoNum type="arabicPeriod"/>
            </a:pPr>
            <a:r>
              <a:rPr lang="en-US" baseline="0" dirty="0"/>
              <a:t>After each DS is explained, go on with those slides</a:t>
            </a:r>
            <a:r>
              <a:rPr lang="mr-IN" baseline="0" dirty="0"/>
              <a:t>…</a:t>
            </a:r>
            <a:r>
              <a:rPr lang="en-US" baseline="0" dirty="0"/>
              <a:t> Then next DS explains, team writes on model and slides cover that section</a:t>
            </a:r>
            <a:r>
              <a:rPr lang="mr-IN" baseline="0" dirty="0"/>
              <a:t>…</a:t>
            </a:r>
            <a:r>
              <a:rPr lang="en-US" baseline="0" dirty="0"/>
              <a:t> and so on until all 3 DS are covered.</a:t>
            </a:r>
          </a:p>
          <a:p>
            <a:pPr marL="228600" indent="-228600">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8C20B302-C447-7E46-88B7-B5D8B53B875E}" type="slidenum">
              <a:rPr lang="en-US" smtClean="0"/>
              <a:t>37</a:t>
            </a:fld>
            <a:endParaRPr lang="en-US"/>
          </a:p>
        </p:txBody>
      </p:sp>
    </p:spTree>
    <p:extLst>
      <p:ext uri="{BB962C8B-B14F-4D97-AF65-F5344CB8AC3E}">
        <p14:creationId xmlns:p14="http://schemas.microsoft.com/office/powerpoint/2010/main" val="480703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cs typeface="ＭＳ Ｐゴシック" charset="-128"/>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ADB5407-1457-264B-A6F0-3DBD393C851B}" type="slidenum">
              <a:rPr lang="en-US" altLang="en-US">
                <a:ea typeface="MS PGothic" charset="-128"/>
              </a:rPr>
              <a:pPr fontAlgn="base">
                <a:spcBef>
                  <a:spcPct val="0"/>
                </a:spcBef>
                <a:spcAft>
                  <a:spcPct val="0"/>
                </a:spcAft>
              </a:pPr>
              <a:t>41</a:t>
            </a:fld>
            <a:endParaRPr lang="en-US" altLang="en-US">
              <a:ea typeface="MS PGothic" charset="-128"/>
            </a:endParaRPr>
          </a:p>
        </p:txBody>
      </p:sp>
    </p:spTree>
    <p:extLst>
      <p:ext uri="{BB962C8B-B14F-4D97-AF65-F5344CB8AC3E}">
        <p14:creationId xmlns:p14="http://schemas.microsoft.com/office/powerpoint/2010/main" val="52255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3F201B1D-9EE0-A446-9C1F-B45FC49A8C6D}" type="slidenum">
              <a:rPr lang="en-US" altLang="en-US">
                <a:ea typeface="MS PGothic" charset="-128"/>
              </a:rPr>
              <a:pPr fontAlgn="base">
                <a:spcBef>
                  <a:spcPct val="0"/>
                </a:spcBef>
                <a:spcAft>
                  <a:spcPct val="0"/>
                </a:spcAft>
              </a:pPr>
              <a:t>7</a:t>
            </a:fld>
            <a:endParaRPr lang="en-US" altLang="en-US">
              <a:ea typeface="MS PGothic" charset="-128"/>
            </a:endParaRPr>
          </a:p>
        </p:txBody>
      </p:sp>
    </p:spTree>
    <p:extLst>
      <p:ext uri="{BB962C8B-B14F-4D97-AF65-F5344CB8AC3E}">
        <p14:creationId xmlns:p14="http://schemas.microsoft.com/office/powerpoint/2010/main" val="108379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9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solidFill>
                  <a:srgbClr val="FF0000"/>
                </a:solidFill>
                <a:ea typeface="MS PGothic" charset="-128"/>
                <a:cs typeface="ＭＳ Ｐゴシック" charset="-128"/>
              </a:rPr>
              <a:t>For December 2018 administration, LPACs will have to meet in the Fall to make assessment decisions. 2018 Spring decisions will carry only until June 2018.</a:t>
            </a:r>
          </a:p>
        </p:txBody>
      </p:sp>
      <p:sp>
        <p:nvSpPr>
          <p:cNvPr id="139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5791288D-2DEC-1E49-9F0B-A8A7CA7B553B}" type="slidenum">
              <a:rPr lang="en-US" altLang="en-US"/>
              <a:pPr fontAlgn="base">
                <a:spcBef>
                  <a:spcPct val="0"/>
                </a:spcBef>
                <a:spcAft>
                  <a:spcPct val="0"/>
                </a:spcAft>
              </a:pPr>
              <a:t>60</a:t>
            </a:fld>
            <a:endParaRPr lang="en-US" altLang="en-US"/>
          </a:p>
        </p:txBody>
      </p:sp>
    </p:spTree>
    <p:extLst>
      <p:ext uri="{BB962C8B-B14F-4D97-AF65-F5344CB8AC3E}">
        <p14:creationId xmlns:p14="http://schemas.microsoft.com/office/powerpoint/2010/main" val="2044624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8114603-58B7-3446-B6E4-F6D91D4A8E95}" type="slidenum">
              <a:rPr lang="en-US" altLang="en-US">
                <a:ea typeface="MS PGothic" charset="-128"/>
              </a:rPr>
              <a:pPr fontAlgn="base">
                <a:spcBef>
                  <a:spcPct val="0"/>
                </a:spcBef>
                <a:spcAft>
                  <a:spcPct val="0"/>
                </a:spcAft>
              </a:pPr>
              <a:t>63</a:t>
            </a:fld>
            <a:endParaRPr lang="en-US" altLang="en-US">
              <a:ea typeface="MS PGothic" charset="-128"/>
            </a:endParaRPr>
          </a:p>
        </p:txBody>
      </p:sp>
    </p:spTree>
    <p:extLst>
      <p:ext uri="{BB962C8B-B14F-4D97-AF65-F5344CB8AC3E}">
        <p14:creationId xmlns:p14="http://schemas.microsoft.com/office/powerpoint/2010/main" val="1758185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604CFD1-0E78-3649-825D-5CB1A365ABDB}" type="slidenum">
              <a:rPr lang="en-US" altLang="en-US">
                <a:ea typeface="MS PGothic" charset="-128"/>
              </a:rPr>
              <a:pPr fontAlgn="base">
                <a:spcBef>
                  <a:spcPct val="0"/>
                </a:spcBef>
                <a:spcAft>
                  <a:spcPct val="0"/>
                </a:spcAft>
              </a:pPr>
              <a:t>66</a:t>
            </a:fld>
            <a:endParaRPr lang="en-US" altLang="en-US">
              <a:ea typeface="MS PGothic" charset="-128"/>
            </a:endParaRPr>
          </a:p>
        </p:txBody>
      </p:sp>
    </p:spTree>
    <p:extLst>
      <p:ext uri="{BB962C8B-B14F-4D97-AF65-F5344CB8AC3E}">
        <p14:creationId xmlns:p14="http://schemas.microsoft.com/office/powerpoint/2010/main" val="691719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a:bodyPr>
          <a:lstStyle/>
          <a:p>
            <a:pPr defTabSz="891266" eaLnBrk="1" fontAlgn="auto" hangingPunct="1">
              <a:spcBef>
                <a:spcPts val="0"/>
              </a:spcBef>
              <a:spcAft>
                <a:spcPts val="0"/>
              </a:spcAft>
              <a:defRPr/>
            </a:pPr>
            <a:r>
              <a:rPr lang="en-US" dirty="0">
                <a:solidFill>
                  <a:schemeClr val="accent1">
                    <a:lumMod val="75000"/>
                  </a:schemeClr>
                </a:solidFill>
                <a:ea typeface="+mn-ea"/>
                <a:cs typeface="+mn-cs"/>
              </a:rPr>
              <a:t>Why this provision? In English I/ESOL I, these students may require substantial instructional scaffolding and accommodations, or designated supports not feasible on standardized language arts assessments.</a:t>
            </a:r>
          </a:p>
          <a:p>
            <a:pPr defTabSz="891266" eaLnBrk="1" fontAlgn="auto" hangingPunct="1">
              <a:spcBef>
                <a:spcPts val="0"/>
              </a:spcBef>
              <a:spcAft>
                <a:spcPts val="0"/>
              </a:spcAft>
              <a:defRPr/>
            </a:pPr>
            <a:endParaRPr lang="en-US" b="1" dirty="0">
              <a:solidFill>
                <a:schemeClr val="accent1">
                  <a:lumMod val="75000"/>
                </a:schemeClr>
              </a:solidFill>
              <a:ea typeface="+mn-ea"/>
              <a:cs typeface="+mn-cs"/>
            </a:endParaRPr>
          </a:p>
          <a:p>
            <a:pPr defTabSz="891266" eaLnBrk="1" fontAlgn="auto" hangingPunct="1">
              <a:spcBef>
                <a:spcPts val="0"/>
              </a:spcBef>
              <a:spcAft>
                <a:spcPts val="0"/>
              </a:spcAft>
              <a:defRPr/>
            </a:pPr>
            <a:r>
              <a:rPr lang="en-US" b="1" dirty="0">
                <a:solidFill>
                  <a:schemeClr val="accent1">
                    <a:lumMod val="75000"/>
                  </a:schemeClr>
                </a:solidFill>
                <a:ea typeface="+mn-ea"/>
                <a:cs typeface="+mn-cs"/>
              </a:rPr>
              <a:t>Students needs to re-establish eligibility when they pass the course. </a:t>
            </a:r>
          </a:p>
          <a:p>
            <a:pPr eaLnBrk="1" fontAlgn="auto" hangingPunct="1">
              <a:spcBef>
                <a:spcPts val="0"/>
              </a:spcBef>
              <a:spcAft>
                <a:spcPts val="0"/>
              </a:spcAft>
              <a:defRPr/>
            </a:pPr>
            <a:endParaRPr lang="en-US" dirty="0">
              <a:solidFill>
                <a:schemeClr val="accent1"/>
              </a:solidFill>
              <a:ea typeface="+mn-ea"/>
              <a:cs typeface="+mn-cs"/>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43564EE4-B40F-3443-849B-6F91D5789354}" type="slidenum">
              <a:rPr lang="en-US" altLang="en-US">
                <a:ea typeface="MS PGothic" charset="-128"/>
              </a:rPr>
              <a:pPr fontAlgn="base">
                <a:spcBef>
                  <a:spcPct val="0"/>
                </a:spcBef>
                <a:spcAft>
                  <a:spcPct val="0"/>
                </a:spcAft>
              </a:pPr>
              <a:t>67</a:t>
            </a:fld>
            <a:endParaRPr lang="en-US" altLang="en-US">
              <a:ea typeface="MS PGothic" charset="-128"/>
            </a:endParaRPr>
          </a:p>
        </p:txBody>
      </p:sp>
    </p:spTree>
    <p:extLst>
      <p:ext uri="{BB962C8B-B14F-4D97-AF65-F5344CB8AC3E}">
        <p14:creationId xmlns:p14="http://schemas.microsoft.com/office/powerpoint/2010/main" val="1884721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52060195-1E2E-8544-96A0-E35B8D839339}" type="slidenum">
              <a:rPr lang="en-US" altLang="en-US">
                <a:ea typeface="MS PGothic" charset="-128"/>
              </a:rPr>
              <a:pPr fontAlgn="base">
                <a:spcBef>
                  <a:spcPct val="0"/>
                </a:spcBef>
                <a:spcAft>
                  <a:spcPct val="0"/>
                </a:spcAft>
              </a:pPr>
              <a:t>68</a:t>
            </a:fld>
            <a:endParaRPr lang="en-US" altLang="en-US">
              <a:ea typeface="MS PGothic" charset="-128"/>
            </a:endParaRPr>
          </a:p>
        </p:txBody>
      </p:sp>
    </p:spTree>
    <p:extLst>
      <p:ext uri="{BB962C8B-B14F-4D97-AF65-F5344CB8AC3E}">
        <p14:creationId xmlns:p14="http://schemas.microsoft.com/office/powerpoint/2010/main" val="198074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A30B7123-EA9B-EA42-9196-D26AD5DD2346}" type="slidenum">
              <a:rPr lang="en-US" altLang="en-US">
                <a:ea typeface="MS PGothic" charset="-128"/>
              </a:rPr>
              <a:pPr fontAlgn="base">
                <a:spcBef>
                  <a:spcPct val="0"/>
                </a:spcBef>
                <a:spcAft>
                  <a:spcPct val="0"/>
                </a:spcAft>
              </a:pPr>
              <a:t>69</a:t>
            </a:fld>
            <a:endParaRPr lang="en-US" altLang="en-US">
              <a:ea typeface="MS PGothic" charset="-128"/>
            </a:endParaRPr>
          </a:p>
        </p:txBody>
      </p:sp>
    </p:spTree>
    <p:extLst>
      <p:ext uri="{BB962C8B-B14F-4D97-AF65-F5344CB8AC3E}">
        <p14:creationId xmlns:p14="http://schemas.microsoft.com/office/powerpoint/2010/main" val="1879899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ED88E6F0-5B07-9649-93B5-4C76CF63F788}" type="slidenum">
              <a:rPr lang="en-US" altLang="en-US">
                <a:ea typeface="MS PGothic" charset="-128"/>
              </a:rPr>
              <a:pPr fontAlgn="base">
                <a:spcBef>
                  <a:spcPct val="0"/>
                </a:spcBef>
                <a:spcAft>
                  <a:spcPct val="0"/>
                </a:spcAft>
              </a:pPr>
              <a:t>70</a:t>
            </a:fld>
            <a:endParaRPr lang="en-US" altLang="en-US">
              <a:ea typeface="MS PGothic" charset="-128"/>
            </a:endParaRPr>
          </a:p>
        </p:txBody>
      </p:sp>
    </p:spTree>
    <p:extLst>
      <p:ext uri="{BB962C8B-B14F-4D97-AF65-F5344CB8AC3E}">
        <p14:creationId xmlns:p14="http://schemas.microsoft.com/office/powerpoint/2010/main" val="1728845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5E837379-7375-C746-9644-1D8A832DF43E}" type="slidenum">
              <a:rPr lang="en-US" altLang="en-US">
                <a:ea typeface="MS PGothic" charset="-128"/>
              </a:rPr>
              <a:pPr fontAlgn="base">
                <a:spcBef>
                  <a:spcPct val="0"/>
                </a:spcBef>
                <a:spcAft>
                  <a:spcPct val="0"/>
                </a:spcAft>
              </a:pPr>
              <a:t>71</a:t>
            </a:fld>
            <a:endParaRPr lang="en-US" altLang="en-US">
              <a:ea typeface="MS PGothic" charset="-128"/>
            </a:endParaRPr>
          </a:p>
        </p:txBody>
      </p:sp>
    </p:spTree>
    <p:extLst>
      <p:ext uri="{BB962C8B-B14F-4D97-AF65-F5344CB8AC3E}">
        <p14:creationId xmlns:p14="http://schemas.microsoft.com/office/powerpoint/2010/main" val="1781170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FA5EA7E-1BC9-8A45-B4E2-8E727ED59A0A}" type="slidenum">
              <a:rPr lang="en-US" altLang="en-US">
                <a:ea typeface="MS PGothic" charset="-128"/>
              </a:rPr>
              <a:pPr fontAlgn="base">
                <a:spcBef>
                  <a:spcPct val="0"/>
                </a:spcBef>
                <a:spcAft>
                  <a:spcPct val="0"/>
                </a:spcAft>
              </a:pPr>
              <a:t>72</a:t>
            </a:fld>
            <a:endParaRPr lang="en-US" altLang="en-US">
              <a:ea typeface="MS PGothic" charset="-128"/>
            </a:endParaRPr>
          </a:p>
        </p:txBody>
      </p:sp>
    </p:spTree>
    <p:extLst>
      <p:ext uri="{BB962C8B-B14F-4D97-AF65-F5344CB8AC3E}">
        <p14:creationId xmlns:p14="http://schemas.microsoft.com/office/powerpoint/2010/main" val="1884248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D3F64883-6A64-7345-8F3F-BDFDFB032039}" type="slidenum">
              <a:rPr lang="en-US" altLang="en-US">
                <a:ea typeface="MS PGothic" charset="-128"/>
              </a:rPr>
              <a:pPr fontAlgn="base">
                <a:spcBef>
                  <a:spcPct val="0"/>
                </a:spcBef>
                <a:spcAft>
                  <a:spcPct val="0"/>
                </a:spcAft>
              </a:pPr>
              <a:t>73</a:t>
            </a:fld>
            <a:endParaRPr lang="en-US" altLang="en-US">
              <a:ea typeface="MS PGothic" charset="-128"/>
            </a:endParaRPr>
          </a:p>
        </p:txBody>
      </p:sp>
    </p:spTree>
    <p:extLst>
      <p:ext uri="{BB962C8B-B14F-4D97-AF65-F5344CB8AC3E}">
        <p14:creationId xmlns:p14="http://schemas.microsoft.com/office/powerpoint/2010/main" val="80412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9765B32-0331-484E-A88D-4FBDC01EB886}" type="slidenum">
              <a:rPr lang="en-US" altLang="en-US">
                <a:ea typeface="MS PGothic" charset="-128"/>
              </a:rPr>
              <a:pPr fontAlgn="base">
                <a:spcBef>
                  <a:spcPct val="0"/>
                </a:spcBef>
                <a:spcAft>
                  <a:spcPct val="0"/>
                </a:spcAft>
              </a:pPr>
              <a:t>8</a:t>
            </a:fld>
            <a:endParaRPr lang="en-US" altLang="en-US">
              <a:ea typeface="MS PGothic" charset="-128"/>
            </a:endParaRPr>
          </a:p>
        </p:txBody>
      </p:sp>
    </p:spTree>
    <p:extLst>
      <p:ext uri="{BB962C8B-B14F-4D97-AF65-F5344CB8AC3E}">
        <p14:creationId xmlns:p14="http://schemas.microsoft.com/office/powerpoint/2010/main" val="768847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88D76BB-F778-814D-BD23-AE7904ABE256}" type="slidenum">
              <a:rPr lang="en-US" altLang="en-US">
                <a:ea typeface="MS PGothic" charset="-128"/>
              </a:rPr>
              <a:pPr fontAlgn="base">
                <a:spcBef>
                  <a:spcPct val="0"/>
                </a:spcBef>
                <a:spcAft>
                  <a:spcPct val="0"/>
                </a:spcAft>
              </a:pPr>
              <a:t>74</a:t>
            </a:fld>
            <a:endParaRPr lang="en-US" altLang="en-US">
              <a:ea typeface="MS PGothic" charset="-128"/>
            </a:endParaRPr>
          </a:p>
        </p:txBody>
      </p:sp>
    </p:spTree>
    <p:extLst>
      <p:ext uri="{BB962C8B-B14F-4D97-AF65-F5344CB8AC3E}">
        <p14:creationId xmlns:p14="http://schemas.microsoft.com/office/powerpoint/2010/main" val="152790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0588" eaLnBrk="1" hangingPunct="1">
              <a:spcBef>
                <a:spcPct val="0"/>
              </a:spcBef>
            </a:pPr>
            <a:r>
              <a:rPr lang="en-US" altLang="en-US">
                <a:ea typeface="MS PGothic" charset="-128"/>
                <a:cs typeface="ＭＳ Ｐゴシック" charset="-128"/>
              </a:rPr>
              <a:t>The student </a:t>
            </a:r>
            <a:r>
              <a:rPr lang="en-US" altLang="en-US" b="1">
                <a:ea typeface="MS PGothic" charset="-128"/>
                <a:cs typeface="ＭＳ Ｐゴシック" charset="-128"/>
              </a:rPr>
              <a:t>may opt to </a:t>
            </a:r>
            <a:r>
              <a:rPr lang="en-US" altLang="en-US">
                <a:ea typeface="MS PGothic" charset="-128"/>
                <a:cs typeface="ＭＳ Ｐゴシック" charset="-128"/>
              </a:rPr>
              <a:t>retake the assessment during any scheduled administration if the student passes the course but fails to meet the passing standard.</a:t>
            </a:r>
          </a:p>
          <a:p>
            <a:pPr defTabSz="890588" eaLnBrk="1" hangingPunct="1">
              <a:spcBef>
                <a:spcPct val="0"/>
              </a:spcBef>
            </a:pPr>
            <a:endParaRPr lang="en-US" altLang="en-US">
              <a:ea typeface="MS PGothic" charset="-128"/>
              <a:cs typeface="ＭＳ Ｐゴシック" charset="-128"/>
            </a:endParaRPr>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816C2A4-9F2E-6A4E-B843-3A6CF8285AA3}" type="slidenum">
              <a:rPr lang="en-US" altLang="en-US">
                <a:ea typeface="MS PGothic" charset="-128"/>
              </a:rPr>
              <a:pPr fontAlgn="base">
                <a:spcBef>
                  <a:spcPct val="0"/>
                </a:spcBef>
                <a:spcAft>
                  <a:spcPct val="0"/>
                </a:spcAft>
              </a:pPr>
              <a:t>77</a:t>
            </a:fld>
            <a:endParaRPr lang="en-US" altLang="en-US">
              <a:ea typeface="MS PGothic" charset="-128"/>
            </a:endParaRPr>
          </a:p>
        </p:txBody>
      </p:sp>
    </p:spTree>
    <p:extLst>
      <p:ext uri="{BB962C8B-B14F-4D97-AF65-F5344CB8AC3E}">
        <p14:creationId xmlns:p14="http://schemas.microsoft.com/office/powerpoint/2010/main" val="625007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9C3097F3-AAAA-6F4B-88D2-FEBE151C72E8}" type="slidenum">
              <a:rPr lang="en-US" altLang="en-US">
                <a:ea typeface="MS PGothic" charset="-128"/>
              </a:rPr>
              <a:pPr fontAlgn="base">
                <a:spcBef>
                  <a:spcPct val="0"/>
                </a:spcBef>
                <a:spcAft>
                  <a:spcPct val="0"/>
                </a:spcAft>
              </a:pPr>
              <a:t>78</a:t>
            </a:fld>
            <a:endParaRPr lang="en-US" altLang="en-US">
              <a:ea typeface="MS PGothic" charset="-128"/>
            </a:endParaRPr>
          </a:p>
        </p:txBody>
      </p:sp>
    </p:spTree>
    <p:extLst>
      <p:ext uri="{BB962C8B-B14F-4D97-AF65-F5344CB8AC3E}">
        <p14:creationId xmlns:p14="http://schemas.microsoft.com/office/powerpoint/2010/main" val="873258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DB99B239-FC7C-7949-AF8B-254D651D6555}" type="slidenum">
              <a:rPr lang="en-US" altLang="en-US">
                <a:ea typeface="MS PGothic" charset="-128"/>
              </a:rPr>
              <a:pPr fontAlgn="base">
                <a:spcBef>
                  <a:spcPct val="0"/>
                </a:spcBef>
                <a:spcAft>
                  <a:spcPct val="0"/>
                </a:spcAft>
              </a:pPr>
              <a:t>79</a:t>
            </a:fld>
            <a:endParaRPr lang="en-US" altLang="en-US">
              <a:ea typeface="MS PGothic" charset="-128"/>
            </a:endParaRPr>
          </a:p>
        </p:txBody>
      </p:sp>
    </p:spTree>
    <p:extLst>
      <p:ext uri="{BB962C8B-B14F-4D97-AF65-F5344CB8AC3E}">
        <p14:creationId xmlns:p14="http://schemas.microsoft.com/office/powerpoint/2010/main" val="172901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9799AE4-FC7F-0C4F-B254-B11562F4368C}" type="slidenum">
              <a:rPr lang="en-US" altLang="en-US">
                <a:ea typeface="MS PGothic" charset="-128"/>
              </a:rPr>
              <a:pPr fontAlgn="base">
                <a:spcBef>
                  <a:spcPct val="0"/>
                </a:spcBef>
                <a:spcAft>
                  <a:spcPct val="0"/>
                </a:spcAft>
              </a:pPr>
              <a:t>86</a:t>
            </a:fld>
            <a:endParaRPr lang="en-US" altLang="en-US">
              <a:ea typeface="MS PGothic" charset="-128"/>
            </a:endParaRPr>
          </a:p>
        </p:txBody>
      </p:sp>
    </p:spTree>
    <p:extLst>
      <p:ext uri="{BB962C8B-B14F-4D97-AF65-F5344CB8AC3E}">
        <p14:creationId xmlns:p14="http://schemas.microsoft.com/office/powerpoint/2010/main" val="781980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114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55BA943-9F6C-714A-A2E7-C7CC9FDDCD4B}" type="slidenum">
              <a:rPr lang="en-US" altLang="en-US">
                <a:ea typeface="MS PGothic" charset="-128"/>
              </a:rPr>
              <a:pPr fontAlgn="base">
                <a:spcBef>
                  <a:spcPct val="0"/>
                </a:spcBef>
                <a:spcAft>
                  <a:spcPct val="0"/>
                </a:spcAft>
              </a:pPr>
              <a:t>87</a:t>
            </a:fld>
            <a:endParaRPr lang="en-US" altLang="en-US">
              <a:ea typeface="MS PGothic" charset="-128"/>
            </a:endParaRPr>
          </a:p>
        </p:txBody>
      </p:sp>
    </p:spTree>
    <p:extLst>
      <p:ext uri="{BB962C8B-B14F-4D97-AF65-F5344CB8AC3E}">
        <p14:creationId xmlns:p14="http://schemas.microsoft.com/office/powerpoint/2010/main" val="377990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1167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6B44A165-F1F0-A547-AE8C-6DBA26BEEB23}" type="slidenum">
              <a:rPr lang="en-US" altLang="en-US">
                <a:ea typeface="MS PGothic" charset="-128"/>
              </a:rPr>
              <a:pPr fontAlgn="base">
                <a:spcBef>
                  <a:spcPct val="0"/>
                </a:spcBef>
                <a:spcAft>
                  <a:spcPct val="0"/>
                </a:spcAft>
              </a:pPr>
              <a:t>88</a:t>
            </a:fld>
            <a:endParaRPr lang="en-US" altLang="en-US">
              <a:ea typeface="MS PGothic" charset="-128"/>
            </a:endParaRPr>
          </a:p>
        </p:txBody>
      </p:sp>
    </p:spTree>
    <p:extLst>
      <p:ext uri="{BB962C8B-B14F-4D97-AF65-F5344CB8AC3E}">
        <p14:creationId xmlns:p14="http://schemas.microsoft.com/office/powerpoint/2010/main" val="460105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429D7A7-9988-2140-821A-0BAE9006D93A}" type="slidenum">
              <a:rPr lang="en-US" altLang="en-US">
                <a:ea typeface="MS PGothic" charset="-128"/>
              </a:rPr>
              <a:pPr fontAlgn="base">
                <a:spcBef>
                  <a:spcPct val="0"/>
                </a:spcBef>
                <a:spcAft>
                  <a:spcPct val="0"/>
                </a:spcAft>
              </a:pPr>
              <a:t>94</a:t>
            </a:fld>
            <a:endParaRPr lang="en-US" altLang="en-US">
              <a:ea typeface="MS PGothic" charset="-128"/>
            </a:endParaRPr>
          </a:p>
        </p:txBody>
      </p:sp>
    </p:spTree>
    <p:extLst>
      <p:ext uri="{BB962C8B-B14F-4D97-AF65-F5344CB8AC3E}">
        <p14:creationId xmlns:p14="http://schemas.microsoft.com/office/powerpoint/2010/main" val="1431539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051ADC37-5652-4B4A-AE0E-FDC61744530A}" type="slidenum">
              <a:rPr lang="en-US" altLang="en-US">
                <a:ea typeface="MS PGothic" charset="-128"/>
              </a:rPr>
              <a:pPr fontAlgn="base">
                <a:spcBef>
                  <a:spcPct val="0"/>
                </a:spcBef>
                <a:spcAft>
                  <a:spcPct val="0"/>
                </a:spcAft>
              </a:pPr>
              <a:t>95</a:t>
            </a:fld>
            <a:endParaRPr lang="en-US" altLang="en-US">
              <a:ea typeface="MS PGothic" charset="-128"/>
            </a:endParaRPr>
          </a:p>
        </p:txBody>
      </p:sp>
    </p:spTree>
    <p:extLst>
      <p:ext uri="{BB962C8B-B14F-4D97-AF65-F5344CB8AC3E}">
        <p14:creationId xmlns:p14="http://schemas.microsoft.com/office/powerpoint/2010/main" val="93788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0EDD15C6-6271-414D-902A-A5CC89542DC4}" type="slidenum">
              <a:rPr lang="en-US" altLang="en-US">
                <a:ea typeface="MS PGothic" charset="-128"/>
              </a:rPr>
              <a:pPr fontAlgn="base">
                <a:spcBef>
                  <a:spcPct val="0"/>
                </a:spcBef>
                <a:spcAft>
                  <a:spcPct val="0"/>
                </a:spcAft>
              </a:pPr>
              <a:t>9</a:t>
            </a:fld>
            <a:endParaRPr lang="en-US" altLang="en-US">
              <a:ea typeface="MS PGothic" charset="-128"/>
            </a:endParaRPr>
          </a:p>
        </p:txBody>
      </p:sp>
    </p:spTree>
    <p:extLst>
      <p:ext uri="{BB962C8B-B14F-4D97-AF65-F5344CB8AC3E}">
        <p14:creationId xmlns:p14="http://schemas.microsoft.com/office/powerpoint/2010/main" val="92351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AD81D8D9-3DF9-994C-AF25-C565428FC7B7}" type="slidenum">
              <a:rPr lang="en-US" altLang="en-US">
                <a:ea typeface="MS PGothic" charset="-128"/>
              </a:rPr>
              <a:pPr fontAlgn="base">
                <a:spcBef>
                  <a:spcPct val="0"/>
                </a:spcBef>
                <a:spcAft>
                  <a:spcPct val="0"/>
                </a:spcAft>
              </a:pPr>
              <a:t>10</a:t>
            </a:fld>
            <a:endParaRPr lang="en-US" altLang="en-US">
              <a:ea typeface="MS PGothic" charset="-128"/>
            </a:endParaRPr>
          </a:p>
        </p:txBody>
      </p:sp>
    </p:spTree>
    <p:extLst>
      <p:ext uri="{BB962C8B-B14F-4D97-AF65-F5344CB8AC3E}">
        <p14:creationId xmlns:p14="http://schemas.microsoft.com/office/powerpoint/2010/main" val="212362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8A91E3F-D4A3-0D45-8A44-55609BF09F17}" type="slidenum">
              <a:rPr lang="en-US" altLang="en-US">
                <a:ea typeface="MS PGothic" charset="-128"/>
              </a:rPr>
              <a:pPr fontAlgn="base">
                <a:spcBef>
                  <a:spcPct val="0"/>
                </a:spcBef>
                <a:spcAft>
                  <a:spcPct val="0"/>
                </a:spcAft>
              </a:pPr>
              <a:t>11</a:t>
            </a:fld>
            <a:endParaRPr lang="en-US" altLang="en-US">
              <a:ea typeface="MS PGothic" charset="-128"/>
            </a:endParaRPr>
          </a:p>
        </p:txBody>
      </p:sp>
    </p:spTree>
    <p:extLst>
      <p:ext uri="{BB962C8B-B14F-4D97-AF65-F5344CB8AC3E}">
        <p14:creationId xmlns:p14="http://schemas.microsoft.com/office/powerpoint/2010/main" val="84540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buFontTx/>
              <a:buChar char="-"/>
            </a:pPr>
            <a:endParaRPr lang="en-US" altLang="en-US">
              <a:ea typeface="MS PGothic" charset="-128"/>
              <a:cs typeface="ＭＳ Ｐゴシック" charset="-128"/>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21E65D6-BEE9-9F43-AC1C-E5F29B17BC53}" type="slidenum">
              <a:rPr lang="en-US" altLang="en-US">
                <a:ea typeface="MS PGothic" charset="-128"/>
              </a:rPr>
              <a:pPr fontAlgn="base">
                <a:spcBef>
                  <a:spcPct val="0"/>
                </a:spcBef>
                <a:spcAft>
                  <a:spcPct val="0"/>
                </a:spcAft>
              </a:pPr>
              <a:t>12</a:t>
            </a:fld>
            <a:endParaRPr lang="en-US" altLang="en-US">
              <a:ea typeface="MS PGothic" charset="-128"/>
            </a:endParaRPr>
          </a:p>
        </p:txBody>
      </p:sp>
    </p:spTree>
    <p:extLst>
      <p:ext uri="{BB962C8B-B14F-4D97-AF65-F5344CB8AC3E}">
        <p14:creationId xmlns:p14="http://schemas.microsoft.com/office/powerpoint/2010/main" val="152008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48B81C4-A091-C744-9470-53BF3F5BBC8C}" type="slidenum">
              <a:rPr lang="en-US" altLang="en-US">
                <a:ea typeface="MS PGothic" charset="-128"/>
              </a:rPr>
              <a:pPr fontAlgn="base">
                <a:spcBef>
                  <a:spcPct val="0"/>
                </a:spcBef>
                <a:spcAft>
                  <a:spcPct val="0"/>
                </a:spcAft>
              </a:pPr>
              <a:t>13</a:t>
            </a:fld>
            <a:endParaRPr lang="en-US" altLang="en-US">
              <a:ea typeface="MS PGothic" charset="-128"/>
            </a:endParaRPr>
          </a:p>
        </p:txBody>
      </p:sp>
    </p:spTree>
    <p:extLst>
      <p:ext uri="{BB962C8B-B14F-4D97-AF65-F5344CB8AC3E}">
        <p14:creationId xmlns:p14="http://schemas.microsoft.com/office/powerpoint/2010/main" val="2080531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3FC69082-B400-8C4D-84EA-D09B6AAEF3BE}" type="slidenum">
              <a:rPr lang="en-US" altLang="en-US">
                <a:ea typeface="MS PGothic" charset="-128"/>
              </a:rPr>
              <a:pPr fontAlgn="base">
                <a:spcBef>
                  <a:spcPct val="0"/>
                </a:spcBef>
                <a:spcAft>
                  <a:spcPct val="0"/>
                </a:spcAft>
              </a:pPr>
              <a:t>14</a:t>
            </a:fld>
            <a:endParaRPr lang="en-US" altLang="en-US">
              <a:ea typeface="MS PGothic" charset="-128"/>
            </a:endParaRPr>
          </a:p>
        </p:txBody>
      </p:sp>
    </p:spTree>
    <p:extLst>
      <p:ext uri="{BB962C8B-B14F-4D97-AF65-F5344CB8AC3E}">
        <p14:creationId xmlns:p14="http://schemas.microsoft.com/office/powerpoint/2010/main" val="62966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12/18/17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12/18/17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12/18/17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CE0759F-0323-FC4D-AF19-7793579AD0AB}" type="datetimeFigureOut">
              <a:rPr lang="en-US" smtClean="0"/>
              <a:t>12/18/17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36AFE-8C77-3F47-9C53-A8DE96F9FE0B}" type="slidenum">
              <a:rPr lang="en-US" smtClean="0"/>
              <a:t>‹#›</a:t>
            </a:fld>
            <a:endParaRPr lang="en-US"/>
          </a:p>
        </p:txBody>
      </p:sp>
    </p:spTree>
    <p:extLst>
      <p:ext uri="{BB962C8B-B14F-4D97-AF65-F5344CB8AC3E}">
        <p14:creationId xmlns:p14="http://schemas.microsoft.com/office/powerpoint/2010/main" val="244464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12/18/17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64A0E-7E47-5649-B75C-84712CE8C2F5}" type="datetimeFigureOut">
              <a:rPr lang="en-US" smtClean="0"/>
              <a:t>12/18/17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F64A0E-7E47-5649-B75C-84712CE8C2F5}" type="datetimeFigureOut">
              <a:rPr lang="en-US" smtClean="0"/>
              <a:t>12/18/17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F64A0E-7E47-5649-B75C-84712CE8C2F5}" type="datetimeFigureOut">
              <a:rPr lang="en-US" smtClean="0"/>
              <a:t>12/18/17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F64A0E-7E47-5649-B75C-84712CE8C2F5}" type="datetimeFigureOut">
              <a:rPr lang="en-US" smtClean="0"/>
              <a:t>12/18/17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F64A0E-7E47-5649-B75C-84712CE8C2F5}" type="datetimeFigureOut">
              <a:rPr lang="en-US" smtClean="0"/>
              <a:t>12/18/17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DF64A0E-7E47-5649-B75C-84712CE8C2F5}" type="datetimeFigureOut">
              <a:rPr lang="en-US" smtClean="0"/>
              <a:t>12/18/17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C7E049-B585-4EE6-96C0-EEB30EAA14FD}"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12/18/17</a:t>
            </a:fld>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DF64A0E-7E47-5649-B75C-84712CE8C2F5}" type="datetimeFigureOut">
              <a:rPr lang="en-US" smtClean="0"/>
              <a:t>12/18/17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B6B5A8B-5C51-E141-90B4-CFD4D03FB02A}"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262523"/>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 id="214748434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tea.texas.gov/student.assessment/ell/lpac/" TargetMode="External"/><Relationship Id="rId4" Type="http://schemas.openxmlformats.org/officeDocument/2006/relationships/hyperlink" Target="https://tea.texas.gov/Student_Testing_and_Accountability/Testing/Student_Assessment_Overview/Accommodation_Resources/2018_Accessibility/"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tinyurl.com/lpacmo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tea.texas.gov/student.assessment/ell/lpac/"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apps.esc1.net/ProfessionalDevelopment/RegionOne" TargetMode="External"/><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ea.texas.gov/student.assessment/manuals/dccm/" TargetMode="External"/><Relationship Id="rId3"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hyperlink" Target="http://tea.texas.gov/student.assessment/staar/reading/" TargetMode="External"/><Relationship Id="rId4"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 Id="rId3"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hyperlink" Target="http://tea.texas.gov/student.assessment/accommodations/"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www.tea.texas.gov/WorkArea/linkit.aspx?LinkIdentifier=id&amp;ItemID=51539613203&amp;libID=51539613202"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hyperlink" Target="http://tea.texas.gov/student.assessment/ell/lpac/"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6.png"/><Relationship Id="rId3" Type="http://schemas.openxmlformats.org/officeDocument/2006/relationships/image" Target="../media/image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7.png"/><Relationship Id="rId3"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hyperlink" Target="http://tea.texas.gov/student.assessment/ell/lpac/"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95.xml.rels><?xml version="1.0" encoding="UTF-8" standalone="yes"?>
<Relationships xmlns="http://schemas.openxmlformats.org/package/2006/relationships"><Relationship Id="rId3" Type="http://schemas.openxmlformats.org/officeDocument/2006/relationships/hyperlink" Target="http://tea.texas.gov/student.assessment/ell/" TargetMode="External"/><Relationship Id="rId4" Type="http://schemas.openxmlformats.org/officeDocument/2006/relationships/hyperlink" Target="mailto:assessment.specialpopulations@tea.texas.gov"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9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mailto:kchapa@esc1.net" TargetMode="External"/><Relationship Id="rId5" Type="http://schemas.openxmlformats.org/officeDocument/2006/relationships/hyperlink" Target="mailto:xrocha@esc1.net" TargetMode="External"/><Relationship Id="rId1" Type="http://schemas.openxmlformats.org/officeDocument/2006/relationships/slideLayout" Target="../slideLayouts/slideLayout12.xml"/><Relationship Id="rId2"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0080" y="758952"/>
            <a:ext cx="7978140" cy="3566160"/>
          </a:xfrm>
        </p:spPr>
        <p:txBody>
          <a:bodyPr>
            <a:normAutofit/>
          </a:bodyPr>
          <a:lstStyle/>
          <a:p>
            <a:pPr>
              <a:lnSpc>
                <a:spcPct val="100000"/>
              </a:lnSpc>
            </a:pPr>
            <a:r>
              <a:rPr lang="en-US" sz="4800" dirty="0">
                <a:ln w="12700">
                  <a:solidFill>
                    <a:schemeClr val="tx2">
                      <a:satMod val="155000"/>
                    </a:schemeClr>
                  </a:solidFill>
                  <a:prstDash val="solid"/>
                </a:ln>
                <a:solidFill>
                  <a:srgbClr val="000000"/>
                </a:solidFill>
              </a:rPr>
              <a:t>LPAC Middle of the Year Training </a:t>
            </a:r>
            <a:r>
              <a:rPr lang="en-US" sz="4400" dirty="0">
                <a:ln w="12700">
                  <a:solidFill>
                    <a:schemeClr val="tx2">
                      <a:satMod val="155000"/>
                    </a:schemeClr>
                  </a:solidFill>
                  <a:prstDash val="solid"/>
                </a:ln>
                <a:solidFill>
                  <a:srgbClr val="000000"/>
                </a:solidFill>
              </a:rPr>
              <a:t>WS# </a:t>
            </a:r>
            <a:r>
              <a:rPr lang="en-US" sz="4400" dirty="0" smtClean="0">
                <a:ln w="12700">
                  <a:solidFill>
                    <a:schemeClr val="tx2">
                      <a:satMod val="155000"/>
                    </a:schemeClr>
                  </a:solidFill>
                  <a:prstDash val="solid"/>
                </a:ln>
                <a:solidFill>
                  <a:srgbClr val="000000"/>
                </a:solidFill>
              </a:rPr>
              <a:t>66134</a:t>
            </a:r>
            <a:endParaRPr lang="en-US" sz="4400" dirty="0">
              <a:ln w="12700">
                <a:solidFill>
                  <a:schemeClr val="tx2">
                    <a:satMod val="155000"/>
                  </a:schemeClr>
                </a:solidFill>
                <a:prstDash val="solid"/>
              </a:ln>
              <a:solidFill>
                <a:srgbClr val="000000"/>
              </a:solidFill>
            </a:endParaRPr>
          </a:p>
        </p:txBody>
      </p:sp>
      <p:sp>
        <p:nvSpPr>
          <p:cNvPr id="6" name="Text Placeholder 5"/>
          <p:cNvSpPr>
            <a:spLocks noGrp="1"/>
          </p:cNvSpPr>
          <p:nvPr>
            <p:ph type="subTitle" idx="1"/>
          </p:nvPr>
        </p:nvSpPr>
        <p:spPr>
          <a:xfrm>
            <a:off x="2314573" y="4612789"/>
            <a:ext cx="5982825" cy="1143000"/>
          </a:xfrm>
        </p:spPr>
        <p:txBody>
          <a:bodyPr>
            <a:noAutofit/>
          </a:bodyPr>
          <a:lstStyle/>
          <a:p>
            <a:r>
              <a:rPr lang="en-US" sz="1800" b="1" dirty="0"/>
              <a:t>Karina E. Chapa, M.Ed.</a:t>
            </a:r>
          </a:p>
          <a:p>
            <a:r>
              <a:rPr lang="en-US" sz="1800" dirty="0"/>
              <a:t>Language Proficiency, Biliteracy and Cultural Diversity Director</a:t>
            </a:r>
          </a:p>
          <a:p>
            <a:r>
              <a:rPr lang="en-US" sz="1800" u="sng" dirty="0"/>
              <a:t>kchapa@esc1.net</a:t>
            </a:r>
          </a:p>
        </p:txBody>
      </p:sp>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21" y="4612789"/>
            <a:ext cx="1378460" cy="1373676"/>
          </a:xfrm>
          <a:prstGeom prst="rect">
            <a:avLst/>
          </a:prstGeom>
        </p:spPr>
      </p:pic>
    </p:spTree>
    <p:extLst>
      <p:ext uri="{BB962C8B-B14F-4D97-AF65-F5344CB8AC3E}">
        <p14:creationId xmlns:p14="http://schemas.microsoft.com/office/powerpoint/2010/main" val="1825733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870284" y="430298"/>
            <a:ext cx="7772400" cy="1219200"/>
          </a:xfrm>
        </p:spPr>
        <p:txBody>
          <a:bodyPr>
            <a:normAutofit fontScale="90000"/>
          </a:bodyPr>
          <a:lstStyle/>
          <a:p>
            <a:pPr eaLnBrk="1" fontAlgn="auto" hangingPunct="1">
              <a:spcAft>
                <a:spcPts val="0"/>
              </a:spcAft>
              <a:defRPr/>
            </a:pPr>
            <a:r>
              <a:rPr lang="en-US" dirty="0">
                <a:solidFill>
                  <a:schemeClr val="bg2">
                    <a:lumMod val="25000"/>
                  </a:schemeClr>
                </a:solidFill>
              </a:rPr>
              <a:t>Understanding Alignment of </a:t>
            </a:r>
            <a:br>
              <a:rPr lang="en-US" dirty="0">
                <a:solidFill>
                  <a:schemeClr val="bg2">
                    <a:lumMod val="25000"/>
                  </a:schemeClr>
                </a:solidFill>
              </a:rPr>
            </a:br>
            <a:r>
              <a:rPr lang="en-US" dirty="0">
                <a:solidFill>
                  <a:schemeClr val="bg2">
                    <a:lumMod val="25000"/>
                  </a:schemeClr>
                </a:solidFill>
              </a:rPr>
              <a:t>STAAR and STAAR Spanish</a:t>
            </a:r>
          </a:p>
        </p:txBody>
      </p:sp>
      <p:sp>
        <p:nvSpPr>
          <p:cNvPr id="22531" name="Content Placeholder 2"/>
          <p:cNvSpPr>
            <a:spLocks noGrp="1"/>
          </p:cNvSpPr>
          <p:nvPr>
            <p:ph idx="1"/>
          </p:nvPr>
        </p:nvSpPr>
        <p:spPr>
          <a:xfrm>
            <a:off x="870284" y="1905000"/>
            <a:ext cx="7423484" cy="4267200"/>
          </a:xfrm>
        </p:spPr>
        <p:txBody>
          <a:bodyPr>
            <a:normAutofit lnSpcReduction="10000"/>
          </a:bodyPr>
          <a:lstStyle/>
          <a:p>
            <a:pPr marL="36513" indent="0" eaLnBrk="1" hangingPunct="1">
              <a:spcBef>
                <a:spcPts val="575"/>
              </a:spcBef>
              <a:buFont typeface="Wingdings 2" panose="05020102010507070707" pitchFamily="18" charset="2"/>
              <a:buNone/>
              <a:defRPr/>
            </a:pPr>
            <a:r>
              <a:rPr lang="en-US" altLang="en-US" sz="2400" dirty="0">
                <a:solidFill>
                  <a:schemeClr val="bg2">
                    <a:lumMod val="25000"/>
                  </a:schemeClr>
                </a:solidFill>
              </a:rPr>
              <a:t>Same: </a:t>
            </a:r>
          </a:p>
          <a:p>
            <a:pPr marL="36513" indent="0" eaLnBrk="1" hangingPunct="1">
              <a:spcBef>
                <a:spcPts val="575"/>
              </a:spcBef>
              <a:buFont typeface="Wingdings 2" panose="05020102010507070707" pitchFamily="18" charset="2"/>
              <a:buChar char=""/>
              <a:defRPr/>
            </a:pPr>
            <a:r>
              <a:rPr lang="en-US" altLang="en-US" sz="2400" dirty="0">
                <a:solidFill>
                  <a:schemeClr val="bg2">
                    <a:lumMod val="25000"/>
                  </a:schemeClr>
                </a:solidFill>
              </a:rPr>
              <a:t> Assessed curriculum and item types </a:t>
            </a:r>
          </a:p>
          <a:p>
            <a:pPr marL="36513" indent="0" eaLnBrk="1" hangingPunct="1">
              <a:spcBef>
                <a:spcPts val="575"/>
              </a:spcBef>
              <a:buFont typeface="Wingdings 2" panose="05020102010507070707" pitchFamily="18" charset="2"/>
              <a:buChar char=""/>
              <a:defRPr/>
            </a:pPr>
            <a:r>
              <a:rPr lang="en-US" altLang="en-US" sz="2400" dirty="0">
                <a:solidFill>
                  <a:schemeClr val="bg2">
                    <a:lumMod val="25000"/>
                  </a:schemeClr>
                </a:solidFill>
              </a:rPr>
              <a:t> STAAR blueprints for building tests </a:t>
            </a:r>
          </a:p>
          <a:p>
            <a:pPr marL="36513" indent="0" eaLnBrk="1" hangingPunct="1">
              <a:spcBef>
                <a:spcPts val="575"/>
              </a:spcBef>
              <a:buFont typeface="Wingdings 2" panose="05020102010507070707" pitchFamily="18" charset="2"/>
              <a:buChar char=""/>
              <a:defRPr/>
            </a:pPr>
            <a:r>
              <a:rPr lang="en-US" altLang="en-US" sz="2400" dirty="0">
                <a:solidFill>
                  <a:schemeClr val="bg2">
                    <a:lumMod val="25000"/>
                  </a:schemeClr>
                </a:solidFill>
              </a:rPr>
              <a:t> Achievement standard alignment  </a:t>
            </a:r>
          </a:p>
          <a:p>
            <a:pPr marL="36513" indent="0" eaLnBrk="1" hangingPunct="1">
              <a:spcBef>
                <a:spcPts val="575"/>
              </a:spcBef>
              <a:buFont typeface="Wingdings 2" panose="05020102010507070707" pitchFamily="18" charset="2"/>
              <a:buChar char=""/>
              <a:defRPr/>
            </a:pPr>
            <a:r>
              <a:rPr lang="en-US" altLang="en-US" sz="2400" dirty="0">
                <a:solidFill>
                  <a:schemeClr val="bg2">
                    <a:lumMod val="25000"/>
                  </a:schemeClr>
                </a:solidFill>
              </a:rPr>
              <a:t> Focus on readiness for next grade level or course with </a:t>
            </a:r>
          </a:p>
          <a:p>
            <a:pPr marL="36513" indent="0" eaLnBrk="1" hangingPunct="1">
              <a:spcBef>
                <a:spcPts val="575"/>
              </a:spcBef>
              <a:buFont typeface="Wingdings 2" panose="05020102010507070707" pitchFamily="18" charset="2"/>
              <a:buNone/>
              <a:defRPr/>
            </a:pPr>
            <a:r>
              <a:rPr lang="en-US" altLang="en-US" sz="2400" dirty="0">
                <a:solidFill>
                  <a:schemeClr val="bg2">
                    <a:lumMod val="25000"/>
                  </a:schemeClr>
                </a:solidFill>
              </a:rPr>
              <a:t>   goal of postsecondary readiness</a:t>
            </a:r>
          </a:p>
          <a:p>
            <a:pPr marL="36513" indent="0" eaLnBrk="1" hangingPunct="1">
              <a:spcBef>
                <a:spcPts val="575"/>
              </a:spcBef>
              <a:buFont typeface="Wingdings 2" panose="05020102010507070707" pitchFamily="18" charset="2"/>
              <a:buNone/>
              <a:defRPr/>
            </a:pPr>
            <a:endParaRPr lang="en-US" altLang="en-US" sz="2400" dirty="0">
              <a:solidFill>
                <a:schemeClr val="bg2">
                  <a:lumMod val="25000"/>
                </a:schemeClr>
              </a:solidFill>
            </a:endParaRPr>
          </a:p>
          <a:p>
            <a:pPr marL="36513" indent="0" eaLnBrk="1" hangingPunct="1">
              <a:spcBef>
                <a:spcPts val="575"/>
              </a:spcBef>
              <a:buFont typeface="Wingdings 2" panose="05020102010507070707" pitchFamily="18" charset="2"/>
              <a:buNone/>
              <a:defRPr/>
            </a:pPr>
            <a:r>
              <a:rPr lang="en-US" altLang="en-US" sz="2400" dirty="0">
                <a:solidFill>
                  <a:schemeClr val="bg2">
                    <a:lumMod val="25000"/>
                  </a:schemeClr>
                </a:solidFill>
              </a:rPr>
              <a:t>Differences:</a:t>
            </a:r>
          </a:p>
          <a:p>
            <a:pPr marL="36513" indent="0" eaLnBrk="1" hangingPunct="1">
              <a:spcBef>
                <a:spcPts val="575"/>
              </a:spcBef>
              <a:buFont typeface="Wingdings 2" panose="05020102010507070707" pitchFamily="18" charset="2"/>
              <a:buChar char=""/>
              <a:defRPr/>
            </a:pPr>
            <a:r>
              <a:rPr lang="en-US" altLang="en-US" sz="2400" dirty="0">
                <a:solidFill>
                  <a:schemeClr val="bg2">
                    <a:lumMod val="25000"/>
                  </a:schemeClr>
                </a:solidFill>
              </a:rPr>
              <a:t> Language accessibility </a:t>
            </a:r>
          </a:p>
          <a:p>
            <a:pPr lvl="1" eaLnBrk="1" hangingPunct="1">
              <a:spcBef>
                <a:spcPts val="375"/>
              </a:spcBef>
              <a:buFont typeface="Courier New" panose="02070309020205020404" pitchFamily="49" charset="0"/>
              <a:buChar char="o"/>
              <a:defRPr/>
            </a:pPr>
            <a:r>
              <a:rPr lang="en-US" altLang="en-US" sz="2400" dirty="0">
                <a:solidFill>
                  <a:schemeClr val="bg2">
                    <a:lumMod val="25000"/>
                  </a:schemeClr>
                </a:solidFill>
              </a:rPr>
              <a:t> STAAR Spanish—native language helps students understand language of test</a:t>
            </a:r>
          </a:p>
          <a:p>
            <a:pPr marL="36513" indent="0" eaLnBrk="1" hangingPunct="1">
              <a:spcBef>
                <a:spcPts val="575"/>
              </a:spcBef>
              <a:buFont typeface="Wingdings 2" panose="05020102010507070707" pitchFamily="18" charset="2"/>
              <a:buChar char=""/>
              <a:defRPr/>
            </a:pPr>
            <a:endParaRPr lang="en-US" altLang="en-US" sz="2400" dirty="0">
              <a:latin typeface="Gill Sans MT" panose="020B0502020104020203" pitchFamily="34" charset="0"/>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644439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778040" y="838200"/>
            <a:ext cx="8077200" cy="1219200"/>
          </a:xfrm>
        </p:spPr>
        <p:txBody>
          <a:bodyPr anchor="t"/>
          <a:lstStyle/>
          <a:p>
            <a:pPr eaLnBrk="1" fontAlgn="auto" hangingPunct="1">
              <a:spcAft>
                <a:spcPts val="0"/>
              </a:spcAft>
              <a:defRPr/>
            </a:pPr>
            <a:r>
              <a:rPr lang="en-US" dirty="0">
                <a:solidFill>
                  <a:schemeClr val="bg2">
                    <a:lumMod val="25000"/>
                  </a:schemeClr>
                </a:solidFill>
              </a:rPr>
              <a:t>STAAR Spanish Decisions</a:t>
            </a:r>
          </a:p>
        </p:txBody>
      </p:sp>
      <p:sp>
        <p:nvSpPr>
          <p:cNvPr id="24579" name="Content Placeholder 2"/>
          <p:cNvSpPr>
            <a:spLocks noGrp="1"/>
          </p:cNvSpPr>
          <p:nvPr>
            <p:ph idx="1"/>
          </p:nvPr>
        </p:nvSpPr>
        <p:spPr>
          <a:xfrm>
            <a:off x="609600" y="1968573"/>
            <a:ext cx="7957930" cy="4343400"/>
          </a:xfrm>
        </p:spPr>
        <p:txBody>
          <a:bodyPr>
            <a:normAutofit fontScale="92500" lnSpcReduction="10000"/>
          </a:bodyPr>
          <a:lstStyle/>
          <a:p>
            <a:pPr eaLnBrk="1" hangingPunct="1">
              <a:lnSpc>
                <a:spcPct val="100000"/>
              </a:lnSpc>
              <a:spcBef>
                <a:spcPts val="575"/>
              </a:spcBef>
              <a:buFont typeface="Wingdings 2" panose="05020102010507070707" pitchFamily="18" charset="2"/>
              <a:buChar char=""/>
              <a:defRPr/>
            </a:pPr>
            <a:r>
              <a:rPr lang="en-US" altLang="en-US" sz="2400" dirty="0">
                <a:solidFill>
                  <a:schemeClr val="bg2">
                    <a:lumMod val="25000"/>
                  </a:schemeClr>
                </a:solidFill>
              </a:rPr>
              <a:t> When making STAAR Spanish decisions, LPACs must</a:t>
            </a:r>
          </a:p>
          <a:p>
            <a:pPr lvl="1" eaLnBrk="1" hangingPunct="1">
              <a:lnSpc>
                <a:spcPct val="100000"/>
              </a:lnSpc>
              <a:spcBef>
                <a:spcPts val="375"/>
              </a:spcBef>
              <a:buFont typeface="Courier New" panose="02070309020205020404" pitchFamily="49" charset="0"/>
              <a:buChar char="o"/>
              <a:defRPr/>
            </a:pPr>
            <a:r>
              <a:rPr lang="en-US" altLang="en-US" sz="2400" dirty="0">
                <a:solidFill>
                  <a:schemeClr val="bg2">
                    <a:lumMod val="25000"/>
                  </a:schemeClr>
                </a:solidFill>
              </a:rPr>
              <a:t> make individual student decisions</a:t>
            </a:r>
          </a:p>
          <a:p>
            <a:pPr lvl="1" eaLnBrk="1" hangingPunct="1">
              <a:lnSpc>
                <a:spcPct val="100000"/>
              </a:lnSpc>
              <a:spcBef>
                <a:spcPts val="375"/>
              </a:spcBef>
              <a:buFont typeface="Courier New" panose="02070309020205020404" pitchFamily="49" charset="0"/>
              <a:buChar char="o"/>
              <a:defRPr/>
            </a:pPr>
            <a:r>
              <a:rPr lang="en-US" altLang="en-US" sz="2400" dirty="0">
                <a:solidFill>
                  <a:schemeClr val="bg2">
                    <a:lumMod val="25000"/>
                  </a:schemeClr>
                </a:solidFill>
              </a:rPr>
              <a:t> use input from student’</a:t>
            </a:r>
            <a:r>
              <a:rPr lang="en-US" altLang="ja-JP" sz="2400" dirty="0">
                <a:solidFill>
                  <a:schemeClr val="bg2">
                    <a:lumMod val="25000"/>
                  </a:schemeClr>
                </a:solidFill>
              </a:rPr>
              <a:t>s teacher(s), and</a:t>
            </a:r>
          </a:p>
          <a:p>
            <a:pPr lvl="1" eaLnBrk="1" hangingPunct="1">
              <a:lnSpc>
                <a:spcPct val="100000"/>
              </a:lnSpc>
              <a:spcBef>
                <a:spcPts val="375"/>
              </a:spcBef>
              <a:buFont typeface="Courier New" panose="02070309020205020404" pitchFamily="49" charset="0"/>
              <a:buChar char="o"/>
              <a:defRPr/>
            </a:pPr>
            <a:r>
              <a:rPr lang="en-US" altLang="en-US" sz="2400" dirty="0">
                <a:solidFill>
                  <a:schemeClr val="bg2">
                    <a:lumMod val="25000"/>
                  </a:schemeClr>
                </a:solidFill>
              </a:rPr>
              <a:t> determine STAAR Spanish to be </a:t>
            </a:r>
            <a:r>
              <a:rPr lang="en-US" altLang="en-US" sz="2400" u="sng" dirty="0">
                <a:solidFill>
                  <a:schemeClr val="bg2">
                    <a:lumMod val="25000"/>
                  </a:schemeClr>
                </a:solidFill>
              </a:rPr>
              <a:t>most appropriate measure</a:t>
            </a:r>
            <a:r>
              <a:rPr lang="en-US" altLang="en-US" sz="2400" dirty="0">
                <a:solidFill>
                  <a:schemeClr val="bg2">
                    <a:lumMod val="25000"/>
                  </a:schemeClr>
                </a:solidFill>
              </a:rPr>
              <a:t> of student’</a:t>
            </a:r>
            <a:r>
              <a:rPr lang="en-US" altLang="ja-JP" sz="2400" dirty="0">
                <a:solidFill>
                  <a:schemeClr val="bg2">
                    <a:lumMod val="25000"/>
                  </a:schemeClr>
                </a:solidFill>
              </a:rPr>
              <a:t>s academic progress.</a:t>
            </a:r>
          </a:p>
          <a:p>
            <a:pPr lvl="1" eaLnBrk="1" hangingPunct="1">
              <a:lnSpc>
                <a:spcPct val="100000"/>
              </a:lnSpc>
              <a:spcBef>
                <a:spcPts val="375"/>
              </a:spcBef>
              <a:buFont typeface="Wingdings 2" panose="05020102010507070707" pitchFamily="18" charset="2"/>
              <a:buChar char=""/>
              <a:defRPr/>
            </a:pPr>
            <a:endParaRPr lang="en-US" altLang="en-US" sz="2400" dirty="0">
              <a:solidFill>
                <a:schemeClr val="bg2">
                  <a:lumMod val="25000"/>
                </a:schemeClr>
              </a:solidFill>
            </a:endParaRPr>
          </a:p>
          <a:p>
            <a:pPr eaLnBrk="1" hangingPunct="1">
              <a:lnSpc>
                <a:spcPct val="100000"/>
              </a:lnSpc>
              <a:spcBef>
                <a:spcPts val="575"/>
              </a:spcBef>
              <a:buFont typeface="Wingdings 2" panose="05020102010507070707" pitchFamily="18" charset="2"/>
              <a:buChar char=""/>
              <a:defRPr/>
            </a:pPr>
            <a:r>
              <a:rPr lang="en-US" altLang="en-US" sz="2400" dirty="0">
                <a:solidFill>
                  <a:schemeClr val="bg2">
                    <a:lumMod val="25000"/>
                  </a:schemeClr>
                </a:solidFill>
              </a:rPr>
              <a:t> Grade-based or program-based decisions are </a:t>
            </a:r>
            <a:r>
              <a:rPr lang="en-US" altLang="en-US" sz="2400" u="sng" dirty="0">
                <a:solidFill>
                  <a:schemeClr val="bg2">
                    <a:lumMod val="25000"/>
                  </a:schemeClr>
                </a:solidFill>
              </a:rPr>
              <a:t>not</a:t>
            </a:r>
            <a:r>
              <a:rPr lang="en-US" altLang="en-US" sz="2400" dirty="0">
                <a:solidFill>
                  <a:schemeClr val="bg2">
                    <a:lumMod val="25000"/>
                  </a:schemeClr>
                </a:solidFill>
              </a:rPr>
              <a:t> authorized.</a:t>
            </a:r>
          </a:p>
          <a:p>
            <a:pPr eaLnBrk="1" hangingPunct="1">
              <a:lnSpc>
                <a:spcPct val="100000"/>
              </a:lnSpc>
              <a:spcBef>
                <a:spcPts val="575"/>
              </a:spcBef>
              <a:buFont typeface="Wingdings 2" panose="05020102010507070707" pitchFamily="18" charset="2"/>
              <a:buNone/>
              <a:defRPr/>
            </a:pPr>
            <a:r>
              <a:rPr lang="en-US" altLang="en-US" sz="2400" dirty="0">
                <a:solidFill>
                  <a:schemeClr val="bg2">
                    <a:lumMod val="25000"/>
                  </a:schemeClr>
                </a:solidFill>
              </a:rPr>
              <a:t> </a:t>
            </a:r>
          </a:p>
          <a:p>
            <a:pPr eaLnBrk="1" hangingPunct="1">
              <a:lnSpc>
                <a:spcPct val="100000"/>
              </a:lnSpc>
              <a:spcBef>
                <a:spcPts val="575"/>
              </a:spcBef>
              <a:buFont typeface="Wingdings 2" panose="05020102010507070707" pitchFamily="18" charset="2"/>
              <a:buChar char=""/>
              <a:defRPr/>
            </a:pPr>
            <a:r>
              <a:rPr lang="en-US" altLang="en-US" sz="2400" dirty="0">
                <a:solidFill>
                  <a:schemeClr val="bg2">
                    <a:lumMod val="25000"/>
                  </a:schemeClr>
                </a:solidFill>
              </a:rPr>
              <a:t> LPACs recommend certain </a:t>
            </a:r>
            <a:r>
              <a:rPr lang="en-US" altLang="en-US" sz="2400" u="sng" dirty="0">
                <a:solidFill>
                  <a:schemeClr val="bg2">
                    <a:lumMod val="25000"/>
                  </a:schemeClr>
                </a:solidFill>
              </a:rPr>
              <a:t>accommodations</a:t>
            </a:r>
            <a:r>
              <a:rPr lang="en-US" altLang="en-US" sz="2400" dirty="0">
                <a:solidFill>
                  <a:schemeClr val="bg2">
                    <a:lumMod val="25000"/>
                  </a:schemeClr>
                </a:solidFill>
              </a:rPr>
              <a:t> for students taking STAAR Spanish (please refer to the accommodations policies documents found on the Accommodation Resources webpage).  </a:t>
            </a:r>
          </a:p>
          <a:p>
            <a:pPr eaLnBrk="1" hangingPunct="1">
              <a:lnSpc>
                <a:spcPct val="70000"/>
              </a:lnSpc>
              <a:spcBef>
                <a:spcPts val="575"/>
              </a:spcBef>
              <a:buFont typeface="Wingdings 2" panose="05020102010507070707" pitchFamily="18" charset="2"/>
              <a:buChar char=""/>
              <a:defRPr/>
            </a:pPr>
            <a:endParaRPr lang="en-US" altLang="en-US" sz="2400" dirty="0">
              <a:solidFill>
                <a:schemeClr val="bg2">
                  <a:lumMod val="25000"/>
                </a:schemeClr>
              </a:solidFill>
            </a:endParaRPr>
          </a:p>
          <a:p>
            <a:pPr marL="0" indent="0" eaLnBrk="1" hangingPunct="1">
              <a:lnSpc>
                <a:spcPct val="70000"/>
              </a:lnSpc>
              <a:spcBef>
                <a:spcPts val="575"/>
              </a:spcBef>
              <a:buFont typeface="Calibri" panose="020F0502020204030204" pitchFamily="34" charset="0"/>
              <a:buNone/>
              <a:defRPr/>
            </a:pPr>
            <a:endParaRPr lang="en-US" altLang="en-US" sz="2400" dirty="0">
              <a:latin typeface="Gill Sans MT" panose="020B0502020104020203" pitchFamily="34" charset="0"/>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556757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930442" y="274638"/>
            <a:ext cx="7451558" cy="1249362"/>
          </a:xfrm>
        </p:spPr>
        <p:txBody>
          <a:bodyPr>
            <a:normAutofit fontScale="90000"/>
          </a:bodyPr>
          <a:lstStyle/>
          <a:p>
            <a:pPr eaLnBrk="1" fontAlgn="auto" hangingPunct="1">
              <a:spcAft>
                <a:spcPts val="0"/>
              </a:spcAft>
              <a:defRPr/>
            </a:pPr>
            <a:r>
              <a:rPr lang="en-US" dirty="0">
                <a:solidFill>
                  <a:schemeClr val="bg2">
                    <a:lumMod val="25000"/>
                  </a:schemeClr>
                </a:solidFill>
              </a:rPr>
              <a:t>STAAR Spanish for Students in ESL Programs</a:t>
            </a:r>
          </a:p>
        </p:txBody>
      </p:sp>
      <p:sp>
        <p:nvSpPr>
          <p:cNvPr id="31747" name="Content Placeholder 2"/>
          <p:cNvSpPr>
            <a:spLocks noGrp="1"/>
          </p:cNvSpPr>
          <p:nvPr>
            <p:ph idx="1"/>
          </p:nvPr>
        </p:nvSpPr>
        <p:spPr>
          <a:xfrm>
            <a:off x="930442" y="2057400"/>
            <a:ext cx="7451558" cy="4038600"/>
          </a:xfrm>
        </p:spPr>
        <p:txBody>
          <a:bodyPr>
            <a:normAutofit fontScale="92500" lnSpcReduction="10000"/>
          </a:bodyPr>
          <a:lstStyle/>
          <a:p>
            <a:pPr eaLnBrk="1" hangingPunct="1">
              <a:lnSpc>
                <a:spcPct val="100000"/>
              </a:lnSpc>
              <a:spcBef>
                <a:spcPts val="575"/>
              </a:spcBef>
              <a:buFont typeface="Wingdings 2" panose="05020102010507070707" pitchFamily="18" charset="2"/>
              <a:buChar char=""/>
              <a:defRPr/>
            </a:pPr>
            <a:r>
              <a:rPr lang="en-US" altLang="en-US" sz="2400" dirty="0">
                <a:solidFill>
                  <a:schemeClr val="bg2">
                    <a:lumMod val="25000"/>
                  </a:schemeClr>
                </a:solidFill>
              </a:rPr>
              <a:t> In addition to being appropriate for ELLs in </a:t>
            </a:r>
            <a:r>
              <a:rPr lang="en-US" altLang="en-US" sz="2400" u="sng" dirty="0">
                <a:solidFill>
                  <a:schemeClr val="bg2">
                    <a:lumMod val="25000"/>
                  </a:schemeClr>
                </a:solidFill>
              </a:rPr>
              <a:t>bilingual programs</a:t>
            </a:r>
            <a:r>
              <a:rPr lang="en-US" altLang="en-US" sz="2400" dirty="0">
                <a:solidFill>
                  <a:schemeClr val="bg2">
                    <a:lumMod val="25000"/>
                  </a:schemeClr>
                </a:solidFill>
              </a:rPr>
              <a:t> who are receiving academic instruction in Spanish, STAAR Spanish may sometimes be appropriate for students in </a:t>
            </a:r>
            <a:r>
              <a:rPr lang="en-US" altLang="en-US" sz="2400" u="sng" dirty="0">
                <a:solidFill>
                  <a:schemeClr val="bg2">
                    <a:lumMod val="25000"/>
                  </a:schemeClr>
                </a:solidFill>
              </a:rPr>
              <a:t>ESL programs</a:t>
            </a:r>
            <a:r>
              <a:rPr lang="en-US" altLang="en-US" sz="2400" dirty="0">
                <a:solidFill>
                  <a:schemeClr val="bg2">
                    <a:lumMod val="25000"/>
                  </a:schemeClr>
                </a:solidFill>
              </a:rPr>
              <a:t>. </a:t>
            </a:r>
          </a:p>
          <a:p>
            <a:pPr marL="273050" eaLnBrk="1" hangingPunct="1">
              <a:lnSpc>
                <a:spcPct val="100000"/>
              </a:lnSpc>
              <a:spcAft>
                <a:spcPct val="0"/>
              </a:spcAft>
              <a:buFont typeface="Calibri" panose="020F0502020204030204" pitchFamily="34" charset="0"/>
              <a:buChar char=" "/>
              <a:defRPr/>
            </a:pPr>
            <a:endParaRPr lang="en-US" altLang="en-US" sz="2800" dirty="0">
              <a:solidFill>
                <a:schemeClr val="bg2">
                  <a:lumMod val="25000"/>
                </a:schemeClr>
              </a:solidFill>
            </a:endParaRPr>
          </a:p>
          <a:p>
            <a:pPr eaLnBrk="1" hangingPunct="1">
              <a:lnSpc>
                <a:spcPct val="100000"/>
              </a:lnSpc>
              <a:spcBef>
                <a:spcPts val="575"/>
              </a:spcBef>
              <a:buFont typeface="Wingdings 2" panose="05020102010507070707" pitchFamily="18" charset="2"/>
              <a:buChar char=""/>
              <a:defRPr/>
            </a:pPr>
            <a:r>
              <a:rPr lang="en-US" altLang="en-US" sz="2400" dirty="0">
                <a:solidFill>
                  <a:schemeClr val="bg2">
                    <a:lumMod val="25000"/>
                  </a:schemeClr>
                </a:solidFill>
              </a:rPr>
              <a:t> ESL program examples:</a:t>
            </a:r>
          </a:p>
          <a:p>
            <a:pPr marL="650875" lvl="1" indent="-285750" eaLnBrk="1" hangingPunct="1">
              <a:lnSpc>
                <a:spcPct val="100000"/>
              </a:lnSpc>
              <a:spcAft>
                <a:spcPct val="0"/>
              </a:spcAft>
              <a:buSzPct val="111000"/>
              <a:buFont typeface="Courier New" panose="02070309020205020404" pitchFamily="49" charset="0"/>
              <a:buChar char="o"/>
              <a:defRPr/>
            </a:pPr>
            <a:r>
              <a:rPr lang="en-US" altLang="en-US" sz="2400" dirty="0">
                <a:solidFill>
                  <a:schemeClr val="bg2">
                    <a:lumMod val="25000"/>
                  </a:schemeClr>
                </a:solidFill>
              </a:rPr>
              <a:t>Spanish speakers who have </a:t>
            </a:r>
            <a:r>
              <a:rPr lang="en-US" altLang="en-US" sz="2400" u="sng" dirty="0">
                <a:solidFill>
                  <a:schemeClr val="bg2">
                    <a:lumMod val="25000"/>
                  </a:schemeClr>
                </a:solidFill>
              </a:rPr>
              <a:t>recently moved</a:t>
            </a:r>
            <a:r>
              <a:rPr lang="en-US" altLang="en-US" sz="2400" dirty="0">
                <a:solidFill>
                  <a:schemeClr val="bg2">
                    <a:lumMod val="25000"/>
                  </a:schemeClr>
                </a:solidFill>
              </a:rPr>
              <a:t> to the U.S. </a:t>
            </a:r>
          </a:p>
          <a:p>
            <a:pPr marL="650875" lvl="1" indent="-285750" eaLnBrk="1" hangingPunct="1">
              <a:lnSpc>
                <a:spcPct val="100000"/>
              </a:lnSpc>
              <a:spcAft>
                <a:spcPct val="0"/>
              </a:spcAft>
              <a:buSzPct val="111000"/>
              <a:buFont typeface="Courier New" panose="02070309020205020404" pitchFamily="49" charset="0"/>
              <a:buChar char="o"/>
              <a:defRPr/>
            </a:pPr>
            <a:r>
              <a:rPr lang="en-US" altLang="en-US" sz="2400" dirty="0">
                <a:solidFill>
                  <a:schemeClr val="bg2">
                    <a:lumMod val="25000"/>
                  </a:schemeClr>
                </a:solidFill>
              </a:rPr>
              <a:t>ELLs who have recently </a:t>
            </a:r>
            <a:r>
              <a:rPr lang="en-US" altLang="en-US" sz="2400" u="sng" dirty="0">
                <a:solidFill>
                  <a:schemeClr val="bg2">
                    <a:lumMod val="25000"/>
                  </a:schemeClr>
                </a:solidFill>
              </a:rPr>
              <a:t>moved from a campus</a:t>
            </a:r>
            <a:r>
              <a:rPr lang="en-US" altLang="en-US" sz="2400" dirty="0">
                <a:solidFill>
                  <a:schemeClr val="bg2">
                    <a:lumMod val="25000"/>
                  </a:schemeClr>
                </a:solidFill>
              </a:rPr>
              <a:t> where they were enrolled in a bilingual program</a:t>
            </a:r>
          </a:p>
          <a:p>
            <a:pPr marL="650875" lvl="1" indent="-285750" eaLnBrk="1" hangingPunct="1">
              <a:lnSpc>
                <a:spcPct val="100000"/>
              </a:lnSpc>
              <a:spcAft>
                <a:spcPct val="0"/>
              </a:spcAft>
              <a:buSzPct val="111000"/>
              <a:buFont typeface="Courier New" panose="02070309020205020404" pitchFamily="49" charset="0"/>
              <a:buChar char="o"/>
              <a:defRPr/>
            </a:pPr>
            <a:r>
              <a:rPr lang="en-US" altLang="en-US" sz="2400" dirty="0">
                <a:solidFill>
                  <a:schemeClr val="bg2">
                    <a:lumMod val="25000"/>
                  </a:schemeClr>
                </a:solidFill>
              </a:rPr>
              <a:t>Students who receive </a:t>
            </a:r>
            <a:r>
              <a:rPr lang="en-US" altLang="en-US" sz="2400" u="sng" dirty="0">
                <a:solidFill>
                  <a:schemeClr val="bg2">
                    <a:lumMod val="25000"/>
                  </a:schemeClr>
                </a:solidFill>
              </a:rPr>
              <a:t>substantial academic support</a:t>
            </a:r>
            <a:r>
              <a:rPr lang="en-US" altLang="en-US" sz="2400" dirty="0">
                <a:solidFill>
                  <a:schemeClr val="bg2">
                    <a:lumMod val="25000"/>
                  </a:schemeClr>
                </a:solidFill>
              </a:rPr>
              <a:t> in Spanish</a:t>
            </a:r>
          </a:p>
          <a:p>
            <a:pPr marL="525462" indent="-342900" eaLnBrk="1" hangingPunct="1">
              <a:spcAft>
                <a:spcPct val="0"/>
              </a:spcAft>
              <a:buSzPct val="111000"/>
              <a:buFont typeface="Arial" panose="020B0604020202020204" pitchFamily="34" charset="0"/>
              <a:buChar char="•"/>
              <a:defRPr/>
            </a:pPr>
            <a:endParaRPr lang="en-US" altLang="en-US" sz="2800" dirty="0">
              <a:solidFill>
                <a:schemeClr val="bg2">
                  <a:lumMod val="25000"/>
                </a:schemeClr>
              </a:solidFill>
            </a:endParaRPr>
          </a:p>
          <a:p>
            <a:pPr marL="273050" eaLnBrk="1" hangingPunct="1">
              <a:spcAft>
                <a:spcPct val="0"/>
              </a:spcAft>
              <a:buFont typeface="Wingdings 2" panose="05020102010507070707" pitchFamily="18" charset="2"/>
              <a:buNone/>
              <a:defRPr/>
            </a:pPr>
            <a:endParaRPr lang="en-US" altLang="en-US" sz="2800" dirty="0">
              <a:latin typeface="Gill Sans MT" panose="020B0502020104020203" pitchFamily="34" charset="0"/>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980110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914400" y="338930"/>
            <a:ext cx="7772400" cy="1249363"/>
          </a:xfrm>
        </p:spPr>
        <p:txBody>
          <a:bodyPr>
            <a:normAutofit fontScale="90000"/>
          </a:bodyPr>
          <a:lstStyle/>
          <a:p>
            <a:pPr eaLnBrk="1" fontAlgn="auto" hangingPunct="1">
              <a:spcAft>
                <a:spcPts val="0"/>
              </a:spcAft>
              <a:defRPr/>
            </a:pPr>
            <a:r>
              <a:rPr lang="en-US" dirty="0">
                <a:solidFill>
                  <a:schemeClr val="bg2">
                    <a:lumMod val="25000"/>
                  </a:schemeClr>
                </a:solidFill>
              </a:rPr>
              <a:t>Non-ELLs in Spanish Bilingual Programs</a:t>
            </a:r>
          </a:p>
        </p:txBody>
      </p:sp>
      <p:sp>
        <p:nvSpPr>
          <p:cNvPr id="28675" name="Content Placeholder 2"/>
          <p:cNvSpPr>
            <a:spLocks noGrp="1"/>
          </p:cNvSpPr>
          <p:nvPr>
            <p:ph idx="1"/>
          </p:nvPr>
        </p:nvSpPr>
        <p:spPr>
          <a:xfrm>
            <a:off x="938463" y="2047112"/>
            <a:ext cx="7410407" cy="3657600"/>
          </a:xfrm>
        </p:spPr>
        <p:txBody>
          <a:bodyPr>
            <a:noAutofit/>
          </a:bodyPr>
          <a:lstStyle/>
          <a:p>
            <a:pPr eaLnBrk="1" hangingPunct="1">
              <a:lnSpc>
                <a:spcPct val="100000"/>
              </a:lnSpc>
              <a:spcBef>
                <a:spcPts val="575"/>
              </a:spcBef>
              <a:buFont typeface="Wingdings 2" panose="05020102010507070707" pitchFamily="18" charset="2"/>
              <a:buChar char=""/>
              <a:defRPr/>
            </a:pPr>
            <a:r>
              <a:rPr lang="en-US" altLang="en-US" dirty="0">
                <a:solidFill>
                  <a:schemeClr val="bg2">
                    <a:lumMod val="25000"/>
                  </a:schemeClr>
                </a:solidFill>
              </a:rPr>
              <a:t> </a:t>
            </a:r>
            <a:r>
              <a:rPr lang="en-US" altLang="en-US" u="sng" dirty="0">
                <a:solidFill>
                  <a:schemeClr val="bg2">
                    <a:lumMod val="25000"/>
                  </a:schemeClr>
                </a:solidFill>
              </a:rPr>
              <a:t>Non-ELLs in a state-approved bilingual education</a:t>
            </a:r>
            <a:r>
              <a:rPr lang="en-US" altLang="en-US" dirty="0">
                <a:solidFill>
                  <a:schemeClr val="bg2">
                    <a:lumMod val="25000"/>
                  </a:schemeClr>
                </a:solidFill>
              </a:rPr>
              <a:t> program may be administered STAAR Spanish if the LPAC determines the assessment in Spanish to be the most appropriate measure of the student’</a:t>
            </a:r>
            <a:r>
              <a:rPr lang="en-US" altLang="ja-JP" dirty="0">
                <a:solidFill>
                  <a:schemeClr val="bg2">
                    <a:lumMod val="25000"/>
                  </a:schemeClr>
                </a:solidFill>
              </a:rPr>
              <a:t>s academic progress. </a:t>
            </a:r>
          </a:p>
          <a:p>
            <a:pPr lvl="1" eaLnBrk="1" hangingPunct="1">
              <a:lnSpc>
                <a:spcPct val="100000"/>
              </a:lnSpc>
              <a:spcBef>
                <a:spcPts val="575"/>
              </a:spcBef>
              <a:buFont typeface="Courier New" panose="02070309020205020404" pitchFamily="49" charset="0"/>
              <a:buChar char="o"/>
              <a:defRPr/>
            </a:pPr>
            <a:r>
              <a:rPr lang="en-US" altLang="en-US" sz="2000" dirty="0">
                <a:solidFill>
                  <a:schemeClr val="bg2">
                    <a:lumMod val="25000"/>
                  </a:schemeClr>
                </a:solidFill>
              </a:rPr>
              <a:t> Chapter 101 requires the </a:t>
            </a:r>
            <a:r>
              <a:rPr lang="en-US" altLang="en-US" sz="2000" u="sng" dirty="0">
                <a:solidFill>
                  <a:schemeClr val="bg2">
                    <a:lumMod val="25000"/>
                  </a:schemeClr>
                </a:solidFill>
              </a:rPr>
              <a:t>LPAC to make the decision</a:t>
            </a:r>
            <a:r>
              <a:rPr lang="en-US" altLang="en-US" sz="2000" dirty="0">
                <a:solidFill>
                  <a:schemeClr val="bg2">
                    <a:lumMod val="25000"/>
                  </a:schemeClr>
                </a:solidFill>
              </a:rPr>
              <a:t> when a request of this type is made for a non-ELL.</a:t>
            </a:r>
            <a:endParaRPr lang="en-US" altLang="en-US" sz="2400" dirty="0">
              <a:solidFill>
                <a:schemeClr val="bg2">
                  <a:lumMod val="25000"/>
                </a:schemeClr>
              </a:solidFill>
            </a:endParaRPr>
          </a:p>
          <a:p>
            <a:pPr eaLnBrk="1" hangingPunct="1">
              <a:lnSpc>
                <a:spcPct val="100000"/>
              </a:lnSpc>
              <a:spcBef>
                <a:spcPts val="575"/>
              </a:spcBef>
              <a:buFont typeface="Wingdings 2" panose="05020102010507070707" pitchFamily="18" charset="2"/>
              <a:buChar char=""/>
              <a:defRPr/>
            </a:pPr>
            <a:r>
              <a:rPr lang="en-US" altLang="en-US" dirty="0">
                <a:solidFill>
                  <a:schemeClr val="bg2">
                    <a:lumMod val="25000"/>
                  </a:schemeClr>
                </a:solidFill>
              </a:rPr>
              <a:t> This is most common in two-way dual language programs but is </a:t>
            </a:r>
            <a:r>
              <a:rPr lang="en-US" altLang="en-US" u="sng" dirty="0">
                <a:solidFill>
                  <a:schemeClr val="bg2">
                    <a:lumMod val="25000"/>
                  </a:schemeClr>
                </a:solidFill>
              </a:rPr>
              <a:t>not</a:t>
            </a:r>
            <a:r>
              <a:rPr lang="en-US" altLang="en-US" dirty="0">
                <a:solidFill>
                  <a:schemeClr val="bg2">
                    <a:lumMod val="25000"/>
                  </a:schemeClr>
                </a:solidFill>
              </a:rPr>
              <a:t> necessarily </a:t>
            </a:r>
            <a:r>
              <a:rPr lang="en-US" altLang="en-US" u="sng" dirty="0">
                <a:solidFill>
                  <a:schemeClr val="bg2">
                    <a:lumMod val="25000"/>
                  </a:schemeClr>
                </a:solidFill>
              </a:rPr>
              <a:t>limited</a:t>
            </a:r>
            <a:r>
              <a:rPr lang="en-US" altLang="en-US" dirty="0">
                <a:solidFill>
                  <a:schemeClr val="bg2">
                    <a:lumMod val="25000"/>
                  </a:schemeClr>
                </a:solidFill>
              </a:rPr>
              <a:t> to these programs.</a:t>
            </a:r>
            <a:endParaRPr lang="en-US" altLang="en-US" sz="2400" dirty="0">
              <a:solidFill>
                <a:schemeClr val="bg2">
                  <a:lumMod val="25000"/>
                </a:schemeClr>
              </a:solidFill>
            </a:endParaRPr>
          </a:p>
          <a:p>
            <a:pPr eaLnBrk="1" hangingPunct="1">
              <a:lnSpc>
                <a:spcPct val="100000"/>
              </a:lnSpc>
              <a:spcBef>
                <a:spcPts val="575"/>
              </a:spcBef>
              <a:buFont typeface="Wingdings 2" panose="05020102010507070707" pitchFamily="18" charset="2"/>
              <a:buChar char=""/>
              <a:defRPr/>
            </a:pPr>
            <a:r>
              <a:rPr lang="en-US" altLang="en-US" dirty="0">
                <a:solidFill>
                  <a:schemeClr val="bg2">
                    <a:lumMod val="25000"/>
                  </a:schemeClr>
                </a:solidFill>
              </a:rPr>
              <a:t> The LPAC is </a:t>
            </a:r>
            <a:r>
              <a:rPr lang="en-US" altLang="en-US" u="sng" dirty="0">
                <a:solidFill>
                  <a:schemeClr val="bg2">
                    <a:lumMod val="25000"/>
                  </a:schemeClr>
                </a:solidFill>
              </a:rPr>
              <a:t>not</a:t>
            </a:r>
            <a:r>
              <a:rPr lang="en-US" altLang="en-US" dirty="0">
                <a:solidFill>
                  <a:schemeClr val="bg2">
                    <a:lumMod val="25000"/>
                  </a:schemeClr>
                </a:solidFill>
              </a:rPr>
              <a:t> responsible for performing the many </a:t>
            </a:r>
            <a:r>
              <a:rPr lang="en-US" altLang="en-US" u="sng" dirty="0">
                <a:solidFill>
                  <a:schemeClr val="bg2">
                    <a:lumMod val="25000"/>
                  </a:schemeClr>
                </a:solidFill>
              </a:rPr>
              <a:t>other LPAC functions</a:t>
            </a:r>
            <a:r>
              <a:rPr lang="en-US" altLang="en-US" dirty="0">
                <a:solidFill>
                  <a:schemeClr val="bg2">
                    <a:lumMod val="25000"/>
                  </a:schemeClr>
                </a:solidFill>
              </a:rPr>
              <a:t> they carry out for ELLs.</a:t>
            </a: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661047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822961" y="254794"/>
            <a:ext cx="7711439" cy="1295400"/>
          </a:xfrm>
        </p:spPr>
        <p:txBody>
          <a:bodyPr>
            <a:normAutofit fontScale="90000"/>
          </a:bodyPr>
          <a:lstStyle/>
          <a:p>
            <a:pPr eaLnBrk="1" fontAlgn="auto" hangingPunct="1">
              <a:spcAft>
                <a:spcPts val="0"/>
              </a:spcAft>
              <a:defRPr/>
            </a:pPr>
            <a:r>
              <a:rPr lang="en-US" dirty="0">
                <a:solidFill>
                  <a:schemeClr val="bg2">
                    <a:lumMod val="25000"/>
                  </a:schemeClr>
                </a:solidFill>
              </a:rPr>
              <a:t>Assessment Decisions for Different Subjects</a:t>
            </a:r>
          </a:p>
        </p:txBody>
      </p:sp>
      <p:sp>
        <p:nvSpPr>
          <p:cNvPr id="30723" name="Content Placeholder 2"/>
          <p:cNvSpPr>
            <a:spLocks noGrp="1"/>
          </p:cNvSpPr>
          <p:nvPr>
            <p:ph idx="1"/>
          </p:nvPr>
        </p:nvSpPr>
        <p:spPr>
          <a:xfrm>
            <a:off x="822960" y="1981200"/>
            <a:ext cx="7575605" cy="3945248"/>
          </a:xfrm>
        </p:spPr>
        <p:txBody>
          <a:bodyPr>
            <a:normAutofit/>
          </a:bodyPr>
          <a:lstStyle/>
          <a:p>
            <a:pPr marL="273050" eaLnBrk="1" hangingPunct="1">
              <a:spcBef>
                <a:spcPts val="575"/>
              </a:spcBef>
              <a:spcAft>
                <a:spcPct val="0"/>
              </a:spcAft>
              <a:buFont typeface="Wingdings 2" panose="05020102010507070707" pitchFamily="18" charset="2"/>
              <a:buChar char=""/>
              <a:defRPr/>
            </a:pPr>
            <a:r>
              <a:rPr lang="en-US" altLang="en-US" sz="2200" dirty="0">
                <a:solidFill>
                  <a:schemeClr val="bg2">
                    <a:lumMod val="25000"/>
                  </a:schemeClr>
                </a:solidFill>
              </a:rPr>
              <a:t> Decisions will often vary by necessity because of the design of the STAAR program. </a:t>
            </a:r>
          </a:p>
          <a:p>
            <a:pPr marL="708025" lvl="1" indent="-342900" eaLnBrk="1" hangingPunct="1">
              <a:spcBef>
                <a:spcPts val="575"/>
              </a:spcBef>
              <a:spcAft>
                <a:spcPct val="0"/>
              </a:spcAft>
              <a:buFont typeface="Courier New" panose="02070309020205020404" pitchFamily="49" charset="0"/>
              <a:buChar char="o"/>
              <a:defRPr/>
            </a:pPr>
            <a:r>
              <a:rPr lang="en-US" altLang="en-US" sz="2200" dirty="0">
                <a:solidFill>
                  <a:schemeClr val="bg2">
                    <a:lumMod val="25000"/>
                  </a:schemeClr>
                </a:solidFill>
              </a:rPr>
              <a:t>For example, it may sometimes be appropriate to give STAAR </a:t>
            </a:r>
            <a:r>
              <a:rPr lang="en-US" altLang="en-US" sz="2200" u="sng" dirty="0">
                <a:solidFill>
                  <a:schemeClr val="bg2">
                    <a:lumMod val="25000"/>
                  </a:schemeClr>
                </a:solidFill>
              </a:rPr>
              <a:t>Spanish in some subjects</a:t>
            </a:r>
            <a:r>
              <a:rPr lang="en-US" altLang="en-US" sz="2200" dirty="0">
                <a:solidFill>
                  <a:schemeClr val="bg2">
                    <a:lumMod val="25000"/>
                  </a:schemeClr>
                </a:solidFill>
              </a:rPr>
              <a:t> and STAAR in English in other subjects.</a:t>
            </a:r>
          </a:p>
          <a:p>
            <a:pPr marL="273050" eaLnBrk="1" hangingPunct="1">
              <a:spcBef>
                <a:spcPts val="575"/>
              </a:spcBef>
              <a:spcAft>
                <a:spcPct val="0"/>
              </a:spcAft>
              <a:buFont typeface="Wingdings 2" panose="05020102010507070707" pitchFamily="18" charset="2"/>
              <a:buChar char=""/>
              <a:defRPr/>
            </a:pPr>
            <a:endParaRPr lang="en-US" altLang="en-US" sz="2200" dirty="0">
              <a:solidFill>
                <a:schemeClr val="bg2">
                  <a:lumMod val="25000"/>
                </a:schemeClr>
              </a:solidFill>
              <a:latin typeface="Gill Sans MT" panose="020B0502020104020203" pitchFamily="34" charset="0"/>
            </a:endParaRPr>
          </a:p>
          <a:p>
            <a:pPr marL="273050" eaLnBrk="1" hangingPunct="1">
              <a:spcBef>
                <a:spcPts val="575"/>
              </a:spcBef>
              <a:spcAft>
                <a:spcPct val="0"/>
              </a:spcAft>
              <a:buFont typeface="Wingdings 2" panose="05020102010507070707" pitchFamily="18" charset="2"/>
              <a:buChar char=""/>
              <a:defRPr/>
            </a:pPr>
            <a:r>
              <a:rPr lang="en-US" altLang="en-US" sz="2200" dirty="0">
                <a:solidFill>
                  <a:schemeClr val="bg2">
                    <a:lumMod val="25000"/>
                  </a:schemeClr>
                </a:solidFill>
              </a:rPr>
              <a:t> LPAC decisions to give a student one type of assessment for </a:t>
            </a:r>
            <a:r>
              <a:rPr lang="en-US" altLang="en-US" sz="2200" u="sng" dirty="0">
                <a:solidFill>
                  <a:schemeClr val="bg2">
                    <a:lumMod val="25000"/>
                  </a:schemeClr>
                </a:solidFill>
              </a:rPr>
              <a:t>one subject</a:t>
            </a:r>
            <a:r>
              <a:rPr lang="en-US" altLang="en-US" sz="2200" dirty="0">
                <a:solidFill>
                  <a:schemeClr val="bg2">
                    <a:lumMod val="25000"/>
                  </a:schemeClr>
                </a:solidFill>
              </a:rPr>
              <a:t> and another type of assessment for another subject should be well-justified in the required documentation.</a:t>
            </a:r>
          </a:p>
          <a:p>
            <a:pPr marL="273050" eaLnBrk="1" hangingPunct="1">
              <a:spcBef>
                <a:spcPts val="575"/>
              </a:spcBef>
              <a:spcAft>
                <a:spcPct val="0"/>
              </a:spcAft>
              <a:buFont typeface="Wingdings 2" panose="05020102010507070707" pitchFamily="18" charset="2"/>
              <a:buChar char=""/>
              <a:defRPr/>
            </a:pPr>
            <a:endParaRPr lang="en-US" altLang="en-US" sz="2800" dirty="0">
              <a:latin typeface="Gill Sans MT" panose="020B0502020104020203" pitchFamily="34" charset="0"/>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0259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914400" y="152400"/>
            <a:ext cx="8077200" cy="1447800"/>
          </a:xfrm>
        </p:spPr>
        <p:txBody>
          <a:bodyPr/>
          <a:lstStyle/>
          <a:p>
            <a:pPr eaLnBrk="1" fontAlgn="auto" hangingPunct="1">
              <a:spcAft>
                <a:spcPts val="0"/>
              </a:spcAft>
              <a:defRPr/>
            </a:pPr>
            <a:r>
              <a:rPr lang="en-US" sz="4000" dirty="0">
                <a:solidFill>
                  <a:schemeClr val="bg2">
                    <a:lumMod val="25000"/>
                  </a:schemeClr>
                </a:solidFill>
              </a:rPr>
              <a:t>Assessment Decisions for ELLs Receiving Special Education Services</a:t>
            </a:r>
          </a:p>
        </p:txBody>
      </p:sp>
      <p:sp>
        <p:nvSpPr>
          <p:cNvPr id="37891" name="Content Placeholder 2"/>
          <p:cNvSpPr>
            <a:spLocks noGrp="1"/>
          </p:cNvSpPr>
          <p:nvPr>
            <p:ph idx="1"/>
          </p:nvPr>
        </p:nvSpPr>
        <p:spPr>
          <a:xfrm>
            <a:off x="914400" y="1981200"/>
            <a:ext cx="7494588" cy="3945248"/>
          </a:xfrm>
        </p:spPr>
        <p:txBody>
          <a:bodyPr>
            <a:normAutofit lnSpcReduction="10000"/>
          </a:bodyPr>
          <a:lstStyle/>
          <a:p>
            <a:pPr marL="273050" eaLnBrk="1" hangingPunct="1">
              <a:spcBef>
                <a:spcPts val="575"/>
              </a:spcBef>
              <a:spcAft>
                <a:spcPct val="0"/>
              </a:spcAft>
              <a:buFont typeface="Wingdings 2" panose="05020102010507070707" pitchFamily="18" charset="2"/>
              <a:buChar char=""/>
              <a:defRPr/>
            </a:pPr>
            <a:r>
              <a:rPr lang="en-US" altLang="en-US" dirty="0">
                <a:solidFill>
                  <a:schemeClr val="bg2">
                    <a:lumMod val="25000"/>
                  </a:schemeClr>
                </a:solidFill>
              </a:rPr>
              <a:t> ELLs receiving </a:t>
            </a:r>
            <a:r>
              <a:rPr lang="en-US" altLang="en-US" u="sng" dirty="0">
                <a:solidFill>
                  <a:schemeClr val="bg2">
                    <a:lumMod val="25000"/>
                  </a:schemeClr>
                </a:solidFill>
              </a:rPr>
              <a:t>special education</a:t>
            </a:r>
            <a:r>
              <a:rPr lang="en-US" altLang="en-US" dirty="0">
                <a:solidFill>
                  <a:schemeClr val="bg2">
                    <a:lumMod val="25000"/>
                  </a:schemeClr>
                </a:solidFill>
              </a:rPr>
              <a:t> services may be administered any assessment depending on whether they meet the participation requirements.</a:t>
            </a:r>
          </a:p>
          <a:p>
            <a:pPr marL="708025" lvl="1" indent="-342900" eaLnBrk="1" hangingPunct="1">
              <a:spcBef>
                <a:spcPts val="575"/>
              </a:spcBef>
              <a:spcAft>
                <a:spcPct val="0"/>
              </a:spcAft>
              <a:buFont typeface="Courier New" panose="02070309020205020404" pitchFamily="49" charset="0"/>
              <a:buChar char="o"/>
              <a:defRPr/>
            </a:pPr>
            <a:r>
              <a:rPr lang="en-US" altLang="en-US" sz="2000" dirty="0">
                <a:solidFill>
                  <a:schemeClr val="bg2">
                    <a:lumMod val="25000"/>
                  </a:schemeClr>
                </a:solidFill>
              </a:rPr>
              <a:t>STAAR</a:t>
            </a:r>
          </a:p>
          <a:p>
            <a:pPr marL="708025" lvl="1" indent="-342900" eaLnBrk="1" hangingPunct="1">
              <a:spcBef>
                <a:spcPts val="575"/>
              </a:spcBef>
              <a:spcAft>
                <a:spcPct val="0"/>
              </a:spcAft>
              <a:buFont typeface="Courier New" panose="02070309020205020404" pitchFamily="49" charset="0"/>
              <a:buChar char="o"/>
              <a:defRPr/>
            </a:pPr>
            <a:r>
              <a:rPr lang="en-US" altLang="en-US" sz="2000" dirty="0">
                <a:solidFill>
                  <a:schemeClr val="bg2">
                    <a:lumMod val="25000"/>
                  </a:schemeClr>
                </a:solidFill>
              </a:rPr>
              <a:t>STAAR Spanish</a:t>
            </a:r>
          </a:p>
          <a:p>
            <a:pPr marL="708025" lvl="1" indent="-342900" eaLnBrk="1" hangingPunct="1">
              <a:spcBef>
                <a:spcPts val="575"/>
              </a:spcBef>
              <a:spcAft>
                <a:spcPct val="0"/>
              </a:spcAft>
              <a:buFont typeface="Courier New" panose="02070309020205020404" pitchFamily="49" charset="0"/>
              <a:buChar char="o"/>
              <a:defRPr/>
            </a:pPr>
            <a:r>
              <a:rPr lang="en-US" altLang="en-US" sz="2000" dirty="0">
                <a:solidFill>
                  <a:schemeClr val="bg2">
                    <a:lumMod val="25000"/>
                  </a:schemeClr>
                </a:solidFill>
              </a:rPr>
              <a:t>STAAR Alternate 2</a:t>
            </a:r>
          </a:p>
          <a:p>
            <a:pPr marL="273050" indent="-273050" eaLnBrk="1" hangingPunct="1">
              <a:spcBef>
                <a:spcPts val="575"/>
              </a:spcBef>
              <a:spcAft>
                <a:spcPct val="0"/>
              </a:spcAft>
              <a:buFont typeface="Wingdings 2" panose="05020102010507070707" pitchFamily="18" charset="2"/>
              <a:buChar char=""/>
              <a:defRPr/>
            </a:pPr>
            <a:endParaRPr lang="en-US" altLang="en-US" sz="1200" dirty="0">
              <a:solidFill>
                <a:schemeClr val="bg2">
                  <a:lumMod val="25000"/>
                </a:schemeClr>
              </a:solidFill>
              <a:latin typeface="Gill Sans MT" panose="020B0502020104020203" pitchFamily="34" charset="0"/>
            </a:endParaRPr>
          </a:p>
          <a:p>
            <a:pPr marL="273050" eaLnBrk="1" hangingPunct="1">
              <a:spcBef>
                <a:spcPts val="575"/>
              </a:spcBef>
              <a:spcAft>
                <a:spcPct val="0"/>
              </a:spcAft>
              <a:buFont typeface="Wingdings 2" panose="05020102010507070707" pitchFamily="18" charset="2"/>
              <a:buChar char=""/>
              <a:defRPr/>
            </a:pPr>
            <a:r>
              <a:rPr lang="en-US" altLang="en-US" dirty="0">
                <a:solidFill>
                  <a:schemeClr val="bg2">
                    <a:lumMod val="25000"/>
                  </a:schemeClr>
                </a:solidFill>
              </a:rPr>
              <a:t> Chapter 101 of the TAC requires the </a:t>
            </a:r>
            <a:r>
              <a:rPr lang="en-US" altLang="en-US" u="sng" dirty="0">
                <a:solidFill>
                  <a:schemeClr val="bg2">
                    <a:lumMod val="25000"/>
                  </a:schemeClr>
                </a:solidFill>
              </a:rPr>
              <a:t>LPAC to work in conjunction with the ARD</a:t>
            </a:r>
            <a:r>
              <a:rPr lang="en-US" altLang="en-US" dirty="0">
                <a:solidFill>
                  <a:schemeClr val="bg2">
                    <a:lumMod val="25000"/>
                  </a:schemeClr>
                </a:solidFill>
              </a:rPr>
              <a:t> committee to make assessment decisions for these students.</a:t>
            </a:r>
          </a:p>
          <a:p>
            <a:pPr marL="708025" lvl="1" indent="-342900" eaLnBrk="1" hangingPunct="1">
              <a:spcBef>
                <a:spcPts val="575"/>
              </a:spcBef>
              <a:spcAft>
                <a:spcPct val="0"/>
              </a:spcAft>
              <a:buFont typeface="Courier New" panose="02070309020205020404" pitchFamily="49" charset="0"/>
              <a:buChar char="o"/>
              <a:defRPr/>
            </a:pPr>
            <a:r>
              <a:rPr lang="en-US" altLang="en-US" sz="2000" dirty="0">
                <a:solidFill>
                  <a:schemeClr val="bg2">
                    <a:lumMod val="25000"/>
                  </a:schemeClr>
                </a:solidFill>
              </a:rPr>
              <a:t>This collaboration helps ensure that factors related to a student’s disability and second language acquisition are both carefully considered.</a:t>
            </a:r>
          </a:p>
          <a:p>
            <a:pPr marL="273050" indent="-273050" eaLnBrk="1" hangingPunct="1">
              <a:spcBef>
                <a:spcPts val="575"/>
              </a:spcBef>
              <a:spcAft>
                <a:spcPct val="0"/>
              </a:spcAft>
              <a:buFont typeface="Wingdings 2" panose="05020102010507070707" pitchFamily="18" charset="2"/>
              <a:buChar char=""/>
              <a:defRPr/>
            </a:pPr>
            <a:endParaRPr lang="en-US" altLang="en-US" sz="2400" dirty="0"/>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2142281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5"/>
          <p:cNvSpPr>
            <a:spLocks noGrp="1"/>
          </p:cNvSpPr>
          <p:nvPr>
            <p:ph type="title"/>
          </p:nvPr>
        </p:nvSpPr>
        <p:spPr>
          <a:xfrm>
            <a:off x="822961" y="2514600"/>
            <a:ext cx="7406639" cy="1524000"/>
          </a:xfrm>
        </p:spPr>
        <p:txBody>
          <a:bodyPr>
            <a:normAutofit fontScale="90000"/>
          </a:bodyPr>
          <a:lstStyle/>
          <a:p>
            <a:pPr eaLnBrk="1" fontAlgn="auto" hangingPunct="1">
              <a:spcAft>
                <a:spcPts val="0"/>
              </a:spcAft>
              <a:defRPr/>
            </a:pPr>
            <a:r>
              <a:rPr lang="en-US" dirty="0">
                <a:solidFill>
                  <a:schemeClr val="bg2">
                    <a:lumMod val="25000"/>
                  </a:schemeClr>
                </a:solidFill>
              </a:rPr>
              <a:t>Designated Supports Decisions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015566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870378" y="354098"/>
            <a:ext cx="7210926" cy="1295400"/>
          </a:xfrm>
        </p:spPr>
        <p:txBody>
          <a:bodyPr>
            <a:normAutofit fontScale="90000"/>
          </a:bodyPr>
          <a:lstStyle/>
          <a:p>
            <a:pPr eaLnBrk="1" fontAlgn="auto" hangingPunct="1">
              <a:spcAft>
                <a:spcPts val="0"/>
              </a:spcAft>
              <a:defRPr/>
            </a:pPr>
            <a:r>
              <a:rPr lang="en-US" dirty="0">
                <a:solidFill>
                  <a:schemeClr val="bg2">
                    <a:lumMod val="25000"/>
                  </a:schemeClr>
                </a:solidFill>
              </a:rPr>
              <a:t>Designated Supports Decisions for STAAR</a:t>
            </a:r>
          </a:p>
        </p:txBody>
      </p:sp>
      <p:sp>
        <p:nvSpPr>
          <p:cNvPr id="36867" name="Content Placeholder 2"/>
          <p:cNvSpPr>
            <a:spLocks noGrp="1"/>
          </p:cNvSpPr>
          <p:nvPr>
            <p:ph idx="1"/>
          </p:nvPr>
        </p:nvSpPr>
        <p:spPr>
          <a:xfrm>
            <a:off x="870378" y="1905000"/>
            <a:ext cx="7740222" cy="4267200"/>
          </a:xfrm>
        </p:spPr>
        <p:txBody>
          <a:bodyPr/>
          <a:lstStyle/>
          <a:p>
            <a:pPr eaLnBrk="1" hangingPunct="1">
              <a:spcBef>
                <a:spcPts val="575"/>
              </a:spcBef>
              <a:buFont typeface="Wingdings 2" panose="05020102010507070707" pitchFamily="18" charset="2"/>
              <a:buChar char=""/>
              <a:defRPr/>
            </a:pPr>
            <a:r>
              <a:rPr lang="en-US" altLang="en-US" dirty="0">
                <a:solidFill>
                  <a:schemeClr val="bg2">
                    <a:lumMod val="25000"/>
                  </a:schemeClr>
                </a:solidFill>
              </a:rPr>
              <a:t> LPAC’</a:t>
            </a:r>
            <a:r>
              <a:rPr lang="en-US" altLang="ja-JP" dirty="0">
                <a:solidFill>
                  <a:schemeClr val="bg2">
                    <a:lumMod val="25000"/>
                  </a:schemeClr>
                </a:solidFill>
              </a:rPr>
              <a:t>s designated supports decisions must be made on an </a:t>
            </a:r>
            <a:r>
              <a:rPr lang="en-US" altLang="ja-JP" u="sng" dirty="0">
                <a:solidFill>
                  <a:schemeClr val="bg2">
                    <a:lumMod val="25000"/>
                  </a:schemeClr>
                </a:solidFill>
              </a:rPr>
              <a:t>individual </a:t>
            </a:r>
            <a:r>
              <a:rPr lang="en-US" altLang="ja-JP" dirty="0">
                <a:solidFill>
                  <a:schemeClr val="bg2">
                    <a:lumMod val="25000"/>
                  </a:schemeClr>
                </a:solidFill>
              </a:rPr>
              <a:t>student basis.</a:t>
            </a:r>
          </a:p>
          <a:p>
            <a:pPr eaLnBrk="1" hangingPunct="1">
              <a:spcBef>
                <a:spcPts val="575"/>
              </a:spcBef>
              <a:buFont typeface="Wingdings 2" panose="05020102010507070707" pitchFamily="18" charset="2"/>
              <a:buChar char=""/>
              <a:defRPr/>
            </a:pPr>
            <a:r>
              <a:rPr lang="en-US" altLang="en-US" dirty="0">
                <a:solidFill>
                  <a:schemeClr val="bg2">
                    <a:lumMod val="25000"/>
                  </a:schemeClr>
                </a:solidFill>
              </a:rPr>
              <a:t> Decisions must be based on —</a:t>
            </a:r>
          </a:p>
          <a:p>
            <a:pPr marL="708025" lvl="1" indent="-342900" eaLnBrk="1" hangingPunct="1">
              <a:spcBef>
                <a:spcPts val="575"/>
              </a:spcBef>
              <a:spcAft>
                <a:spcPct val="0"/>
              </a:spcAft>
              <a:buFont typeface="Courier New" panose="02070309020205020404" pitchFamily="49" charset="0"/>
              <a:buChar char="o"/>
              <a:defRPr/>
            </a:pPr>
            <a:r>
              <a:rPr lang="en-US" altLang="en-US" sz="2000" dirty="0">
                <a:solidFill>
                  <a:schemeClr val="bg2">
                    <a:lumMod val="25000"/>
                  </a:schemeClr>
                </a:solidFill>
              </a:rPr>
              <a:t>student’</a:t>
            </a:r>
            <a:r>
              <a:rPr lang="en-US" altLang="ja-JP" sz="2000" dirty="0">
                <a:solidFill>
                  <a:schemeClr val="bg2">
                    <a:lumMod val="25000"/>
                  </a:schemeClr>
                </a:solidFill>
              </a:rPr>
              <a:t>s </a:t>
            </a:r>
            <a:r>
              <a:rPr lang="en-US" altLang="ja-JP" sz="2000" u="sng" dirty="0">
                <a:solidFill>
                  <a:schemeClr val="bg2">
                    <a:lumMod val="25000"/>
                  </a:schemeClr>
                </a:solidFill>
              </a:rPr>
              <a:t>particular needs</a:t>
            </a:r>
            <a:r>
              <a:rPr lang="en-US" altLang="ja-JP" sz="2000" dirty="0">
                <a:solidFill>
                  <a:schemeClr val="bg2">
                    <a:lumMod val="25000"/>
                  </a:schemeClr>
                </a:solidFill>
              </a:rPr>
              <a:t> for second language acquisition support, and</a:t>
            </a:r>
          </a:p>
          <a:p>
            <a:pPr marL="708025" lvl="1" indent="-342900" eaLnBrk="1" hangingPunct="1">
              <a:spcBef>
                <a:spcPts val="575"/>
              </a:spcBef>
              <a:spcAft>
                <a:spcPct val="0"/>
              </a:spcAft>
              <a:buFont typeface="Courier New" panose="02070309020205020404" pitchFamily="49" charset="0"/>
              <a:buChar char="o"/>
              <a:defRPr/>
            </a:pPr>
            <a:r>
              <a:rPr lang="en-US" altLang="en-US" sz="2000" dirty="0">
                <a:solidFill>
                  <a:schemeClr val="bg2">
                    <a:lumMod val="25000"/>
                  </a:schemeClr>
                </a:solidFill>
              </a:rPr>
              <a:t>whether student </a:t>
            </a:r>
            <a:r>
              <a:rPr lang="en-US" altLang="en-US" sz="2000" u="sng" dirty="0">
                <a:solidFill>
                  <a:schemeClr val="bg2">
                    <a:lumMod val="25000"/>
                  </a:schemeClr>
                </a:solidFill>
              </a:rPr>
              <a:t>routinely, independently and effectively</a:t>
            </a:r>
            <a:r>
              <a:rPr lang="en-US" altLang="en-US" sz="2000" dirty="0">
                <a:solidFill>
                  <a:schemeClr val="bg2">
                    <a:lumMod val="25000"/>
                  </a:schemeClr>
                </a:solidFill>
              </a:rPr>
              <a:t> uses the designated support in instruction and classroom testing.</a:t>
            </a:r>
          </a:p>
          <a:p>
            <a:pPr eaLnBrk="1" hangingPunct="1">
              <a:spcBef>
                <a:spcPts val="575"/>
              </a:spcBef>
              <a:buFont typeface="Wingdings 2" panose="05020102010507070707" pitchFamily="18" charset="2"/>
              <a:buChar char=""/>
              <a:defRPr/>
            </a:pPr>
            <a:r>
              <a:rPr lang="en-US" altLang="en-US" dirty="0">
                <a:solidFill>
                  <a:schemeClr val="bg2">
                    <a:lumMod val="25000"/>
                  </a:schemeClr>
                </a:solidFill>
              </a:rPr>
              <a:t> LPACs must coordinate with subject-area teachers.</a:t>
            </a:r>
          </a:p>
          <a:p>
            <a:pPr marL="708025" lvl="1" indent="-342900" eaLnBrk="1" hangingPunct="1">
              <a:spcBef>
                <a:spcPts val="575"/>
              </a:spcBef>
              <a:spcAft>
                <a:spcPct val="0"/>
              </a:spcAft>
              <a:buFont typeface="Courier New" panose="02070309020205020404" pitchFamily="49" charset="0"/>
              <a:buChar char="o"/>
              <a:defRPr/>
            </a:pPr>
            <a:r>
              <a:rPr lang="en-US" altLang="en-US" sz="2000" dirty="0">
                <a:solidFill>
                  <a:schemeClr val="bg2">
                    <a:lumMod val="25000"/>
                  </a:schemeClr>
                </a:solidFill>
              </a:rPr>
              <a:t>Providing </a:t>
            </a:r>
            <a:r>
              <a:rPr lang="en-US" altLang="en-US" sz="2000" u="sng" dirty="0">
                <a:solidFill>
                  <a:schemeClr val="bg2">
                    <a:lumMod val="25000"/>
                  </a:schemeClr>
                </a:solidFill>
              </a:rPr>
              <a:t>unfamiliar</a:t>
            </a:r>
            <a:r>
              <a:rPr lang="en-US" altLang="en-US" sz="2000" dirty="0">
                <a:solidFill>
                  <a:schemeClr val="bg2">
                    <a:lumMod val="25000"/>
                  </a:schemeClr>
                </a:solidFill>
              </a:rPr>
              <a:t> accommodations may hinder rather than help a student.</a:t>
            </a:r>
          </a:p>
          <a:p>
            <a:pPr eaLnBrk="1" hangingPunct="1">
              <a:spcBef>
                <a:spcPts val="575"/>
              </a:spcBef>
              <a:buFont typeface="Wingdings 2" panose="05020102010507070707" pitchFamily="18" charset="2"/>
              <a:buChar char=""/>
              <a:defRPr/>
            </a:pPr>
            <a:r>
              <a:rPr lang="en-US" altLang="en-US" dirty="0">
                <a:solidFill>
                  <a:schemeClr val="bg2">
                    <a:lumMod val="25000"/>
                  </a:schemeClr>
                </a:solidFill>
              </a:rPr>
              <a:t> Designated supports decisions should be made </a:t>
            </a:r>
            <a:r>
              <a:rPr lang="en-US" altLang="en-US" u="sng" dirty="0">
                <a:solidFill>
                  <a:schemeClr val="bg2">
                    <a:lumMod val="25000"/>
                  </a:schemeClr>
                </a:solidFill>
              </a:rPr>
              <a:t>as close as possible</a:t>
            </a:r>
            <a:r>
              <a:rPr lang="en-US" altLang="en-US" dirty="0">
                <a:solidFill>
                  <a:schemeClr val="bg2">
                    <a:lumMod val="25000"/>
                  </a:schemeClr>
                </a:solidFill>
              </a:rPr>
              <a:t> to the assessment to account for student’s progress in acquiring the English language.</a:t>
            </a:r>
          </a:p>
          <a:p>
            <a:pPr eaLnBrk="1" hangingPunct="1">
              <a:spcBef>
                <a:spcPts val="575"/>
              </a:spcBef>
              <a:buFont typeface="Wingdings 2" panose="05020102010507070707" pitchFamily="18" charset="2"/>
              <a:buChar char=""/>
              <a:defRPr/>
            </a:pPr>
            <a:endParaRPr lang="en-US" altLang="en-US" sz="2400" dirty="0">
              <a:latin typeface="Gill Sans MT" panose="020B0502020104020203" pitchFamily="34" charset="0"/>
            </a:endParaRPr>
          </a:p>
          <a:p>
            <a:pPr eaLnBrk="1" hangingPunct="1">
              <a:spcBef>
                <a:spcPts val="575"/>
              </a:spcBef>
              <a:buFont typeface="Wingdings 2" panose="05020102010507070707" pitchFamily="18" charset="2"/>
              <a:buNone/>
              <a:defRPr/>
            </a:pPr>
            <a:endParaRPr lang="en-US" altLang="en-US" sz="2400" dirty="0">
              <a:latin typeface="Gill Sans MT" panose="020B0502020104020203" pitchFamily="34" charset="0"/>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406705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5"/>
          <p:cNvSpPr>
            <a:spLocks noGrp="1"/>
          </p:cNvSpPr>
          <p:nvPr>
            <p:ph type="title"/>
          </p:nvPr>
        </p:nvSpPr>
        <p:spPr>
          <a:xfrm>
            <a:off x="850232" y="903374"/>
            <a:ext cx="7864642" cy="792162"/>
          </a:xfrm>
        </p:spPr>
        <p:txBody>
          <a:bodyPr/>
          <a:lstStyle/>
          <a:p>
            <a:pPr eaLnBrk="1" fontAlgn="auto" hangingPunct="1">
              <a:spcAft>
                <a:spcPts val="0"/>
              </a:spcAft>
              <a:defRPr/>
            </a:pPr>
            <a:r>
              <a:rPr lang="en-US" dirty="0">
                <a:solidFill>
                  <a:schemeClr val="tx1">
                    <a:lumMod val="75000"/>
                    <a:lumOff val="25000"/>
                  </a:schemeClr>
                </a:solidFill>
                <a:latin typeface="Bookman Old Style" charset="0"/>
              </a:rPr>
              <a:t> </a:t>
            </a:r>
            <a:r>
              <a:rPr lang="en-US" dirty="0">
                <a:solidFill>
                  <a:schemeClr val="bg2">
                    <a:lumMod val="25000"/>
                  </a:schemeClr>
                </a:solidFill>
              </a:rPr>
              <a:t>Accessibility Resources</a:t>
            </a:r>
          </a:p>
        </p:txBody>
      </p:sp>
      <p:sp>
        <p:nvSpPr>
          <p:cNvPr id="55300" name="Content Placeholder 6"/>
          <p:cNvSpPr>
            <a:spLocks noGrp="1"/>
          </p:cNvSpPr>
          <p:nvPr>
            <p:ph idx="1"/>
          </p:nvPr>
        </p:nvSpPr>
        <p:spPr>
          <a:xfrm>
            <a:off x="850232" y="1967948"/>
            <a:ext cx="7864642" cy="4356652"/>
          </a:xfrm>
        </p:spPr>
        <p:txBody>
          <a:bodyPr rtlCol="0">
            <a:normAutofit/>
          </a:bodyPr>
          <a:lstStyle/>
          <a:p>
            <a:pPr marL="0" indent="0" eaLnBrk="1" hangingPunct="1">
              <a:spcBef>
                <a:spcPts val="575"/>
              </a:spcBef>
              <a:buFont typeface="Calibri" panose="020F0502020204030204" pitchFamily="34" charset="0"/>
              <a:buNone/>
              <a:defRPr/>
            </a:pPr>
            <a:r>
              <a:rPr lang="en-US" altLang="en-US" sz="2400" dirty="0">
                <a:solidFill>
                  <a:schemeClr val="bg2">
                    <a:lumMod val="25000"/>
                  </a:schemeClr>
                </a:solidFill>
              </a:rPr>
              <a:t>Designated Support decisions for STAAR are to be made by LPACs in accordance with policies and procedures in the following:</a:t>
            </a:r>
          </a:p>
          <a:p>
            <a:pPr marL="0" indent="0" eaLnBrk="1" hangingPunct="1">
              <a:spcBef>
                <a:spcPts val="575"/>
              </a:spcBef>
              <a:buFont typeface="Calibri" panose="020F0502020204030204" pitchFamily="34" charset="0"/>
              <a:buNone/>
              <a:defRPr/>
            </a:pPr>
            <a:endParaRPr lang="en-US" altLang="en-US" dirty="0">
              <a:solidFill>
                <a:schemeClr val="bg2">
                  <a:lumMod val="25000"/>
                </a:schemeClr>
              </a:solidFill>
            </a:endParaRPr>
          </a:p>
          <a:p>
            <a:pPr marL="90488" lvl="1" indent="-90488" eaLnBrk="1" hangingPunct="1">
              <a:spcBef>
                <a:spcPts val="575"/>
              </a:spcBef>
              <a:spcAft>
                <a:spcPts val="200"/>
              </a:spcAft>
              <a:buSzPct val="100000"/>
              <a:buFont typeface="Wingdings 2" panose="05020102010507070707" pitchFamily="18" charset="2"/>
              <a:buChar char=""/>
              <a:defRPr/>
            </a:pPr>
            <a:r>
              <a:rPr lang="en-US" altLang="en-US" sz="2000" dirty="0">
                <a:solidFill>
                  <a:schemeClr val="bg2">
                    <a:lumMod val="25000"/>
                  </a:schemeClr>
                </a:solidFill>
              </a:rPr>
              <a:t> 2018 STAAR Decision-Making Guide for LPACs</a:t>
            </a:r>
          </a:p>
          <a:p>
            <a:pPr marL="0" lvl="1" indent="0" eaLnBrk="1" hangingPunct="1">
              <a:spcBef>
                <a:spcPts val="575"/>
              </a:spcBef>
              <a:spcAft>
                <a:spcPts val="200"/>
              </a:spcAft>
              <a:buSzPct val="100000"/>
              <a:buFont typeface="Calibri" panose="020F0502020204030204" pitchFamily="34" charset="0"/>
              <a:buNone/>
              <a:defRPr/>
            </a:pPr>
            <a:r>
              <a:rPr lang="en-US" altLang="en-US" sz="2000" dirty="0">
                <a:hlinkClick r:id="rId3"/>
              </a:rPr>
              <a:t>https://tea.texas.gov/student.assessment/ell/lpac/</a:t>
            </a:r>
            <a:endParaRPr lang="en-US" altLang="en-US" sz="2000" dirty="0"/>
          </a:p>
          <a:p>
            <a:pPr marL="0" lvl="1" indent="0" eaLnBrk="1" hangingPunct="1">
              <a:spcBef>
                <a:spcPts val="575"/>
              </a:spcBef>
              <a:spcAft>
                <a:spcPts val="0"/>
              </a:spcAft>
              <a:buSzPct val="100000"/>
              <a:buFont typeface="Calibri" panose="020F0502020204030204" pitchFamily="34" charset="0"/>
              <a:buNone/>
              <a:defRPr/>
            </a:pPr>
            <a:endParaRPr lang="en-US" altLang="en-US" sz="2000" dirty="0"/>
          </a:p>
          <a:p>
            <a:pPr marL="90488" lvl="1" indent="-90488" eaLnBrk="1" hangingPunct="1">
              <a:spcBef>
                <a:spcPts val="575"/>
              </a:spcBef>
              <a:spcAft>
                <a:spcPts val="0"/>
              </a:spcAft>
              <a:buSzPct val="100000"/>
              <a:buFont typeface="Wingdings 2" panose="05020102010507070707" pitchFamily="18" charset="2"/>
              <a:buChar char=""/>
              <a:defRPr/>
            </a:pPr>
            <a:r>
              <a:rPr lang="en-US" altLang="en-US" sz="2000" dirty="0">
                <a:solidFill>
                  <a:schemeClr val="bg2">
                    <a:lumMod val="25000"/>
                  </a:schemeClr>
                </a:solidFill>
              </a:rPr>
              <a:t> Accessibility Policy Documents located on TEA’s Accommodation Resources webpage</a:t>
            </a:r>
          </a:p>
          <a:p>
            <a:pPr marL="0" lvl="1" indent="0" eaLnBrk="1" hangingPunct="1">
              <a:spcBef>
                <a:spcPts val="575"/>
              </a:spcBef>
              <a:spcAft>
                <a:spcPts val="0"/>
              </a:spcAft>
              <a:buSzPct val="100000"/>
              <a:buFont typeface="Calibri" panose="020F0502020204030204" pitchFamily="34" charset="0"/>
              <a:buNone/>
              <a:defRPr/>
            </a:pPr>
            <a:r>
              <a:rPr lang="en-US" altLang="en-US" sz="2000" dirty="0">
                <a:hlinkClick r:id="rId4"/>
              </a:rPr>
              <a:t>https://tea.texas.gov/Student_Testing_and_Accountability/Testing/Student_Assessment_Overview/Accommodation_Resources/2018_Accessibility/</a:t>
            </a:r>
            <a:endParaRPr lang="en-US" altLang="en-US" sz="2000" dirty="0"/>
          </a:p>
          <a:p>
            <a:pPr marL="90488" lvl="1" indent="-90488" eaLnBrk="1" hangingPunct="1">
              <a:spcBef>
                <a:spcPts val="575"/>
              </a:spcBef>
              <a:spcAft>
                <a:spcPts val="0"/>
              </a:spcAft>
              <a:buSzPct val="100000"/>
              <a:buFont typeface="Wingdings 2" panose="05020102010507070707" pitchFamily="18" charset="2"/>
              <a:buChar char=""/>
              <a:defRPr/>
            </a:pPr>
            <a:endParaRPr lang="en-US" altLang="en-US" sz="2000" dirty="0"/>
          </a:p>
          <a:p>
            <a:pPr marL="90488" lvl="1" indent="-90488" eaLnBrk="1" hangingPunct="1">
              <a:spcBef>
                <a:spcPts val="575"/>
              </a:spcBef>
              <a:spcAft>
                <a:spcPts val="200"/>
              </a:spcAft>
              <a:buSzPct val="100000"/>
              <a:buFont typeface="Wingdings 2" panose="05020102010507070707" pitchFamily="18" charset="2"/>
              <a:buChar char=""/>
              <a:defRPr/>
            </a:pPr>
            <a:endParaRPr lang="en-US" altLang="en-US" sz="2000" dirty="0"/>
          </a:p>
          <a:p>
            <a:pPr eaLnBrk="1" hangingPunct="1">
              <a:spcBef>
                <a:spcPts val="575"/>
              </a:spcBef>
              <a:buFont typeface="Wingdings 2" panose="05020102010507070707" pitchFamily="18" charset="2"/>
              <a:buChar char=""/>
              <a:defRPr/>
            </a:pPr>
            <a:endParaRPr lang="en-US" altLang="en-US" dirty="0"/>
          </a:p>
          <a:p>
            <a:pPr marL="91440" indent="-91440" eaLnBrk="1" fontAlgn="auto" hangingPunct="1">
              <a:buFont typeface="Calibri" panose="020F0502020204030204" pitchFamily="34" charset="0"/>
              <a:buChar char=" "/>
              <a:defRPr/>
            </a:pPr>
            <a:endParaRPr lang="en-US" altLang="en-US" sz="2400" dirty="0">
              <a:solidFill>
                <a:schemeClr val="tx1">
                  <a:lumMod val="75000"/>
                  <a:lumOff val="25000"/>
                </a:schemeClr>
              </a:solidFill>
              <a:latin typeface="Gill Sans MT" panose="020B0502020104020203" pitchFamily="34" charset="0"/>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567769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2F6903-8C2F-4A9A-925C-69FFEF4BB3AD}"/>
              </a:ext>
            </a:extLst>
          </p:cNvPr>
          <p:cNvSpPr>
            <a:spLocks noGrp="1"/>
          </p:cNvSpPr>
          <p:nvPr>
            <p:ph type="title"/>
          </p:nvPr>
        </p:nvSpPr>
        <p:spPr/>
        <p:txBody>
          <a:bodyPr/>
          <a:lstStyle/>
          <a:p>
            <a:r>
              <a:rPr lang="en-US" dirty="0"/>
              <a:t>Think, Talk &amp; Share</a:t>
            </a:r>
          </a:p>
        </p:txBody>
      </p:sp>
      <p:sp>
        <p:nvSpPr>
          <p:cNvPr id="3" name="Content Placeholder 2">
            <a:extLst>
              <a:ext uri="{FF2B5EF4-FFF2-40B4-BE49-F238E27FC236}">
                <a16:creationId xmlns="" xmlns:a16="http://schemas.microsoft.com/office/drawing/2014/main" id="{07FB94C5-486A-44AF-AADD-F14FAFF557E2}"/>
              </a:ext>
            </a:extLst>
          </p:cNvPr>
          <p:cNvSpPr>
            <a:spLocks noGrp="1"/>
          </p:cNvSpPr>
          <p:nvPr>
            <p:ph idx="1"/>
          </p:nvPr>
        </p:nvSpPr>
        <p:spPr>
          <a:xfrm>
            <a:off x="807203" y="5349042"/>
            <a:ext cx="3882341" cy="548949"/>
          </a:xfrm>
        </p:spPr>
        <p:txBody>
          <a:bodyPr>
            <a:normAutofit/>
          </a:bodyPr>
          <a:lstStyle/>
          <a:p>
            <a:r>
              <a:rPr lang="en-US" sz="2400" b="1" dirty="0">
                <a:hlinkClick r:id="rId2"/>
              </a:rPr>
              <a:t>https://tinyurl.com/lpacmoy</a:t>
            </a:r>
            <a:endParaRPr lang="en-US" sz="2400" b="1" dirty="0"/>
          </a:p>
          <a:p>
            <a:endParaRPr lang="en-US" sz="2400" dirty="0"/>
          </a:p>
        </p:txBody>
      </p:sp>
      <p:pic>
        <p:nvPicPr>
          <p:cNvPr id="4" name="Picture 3">
            <a:extLst>
              <a:ext uri="{FF2B5EF4-FFF2-40B4-BE49-F238E27FC236}">
                <a16:creationId xmlns="" xmlns:a16="http://schemas.microsoft.com/office/drawing/2014/main" id="{11F268FE-255D-4756-8659-6894FAE47F70}"/>
              </a:ext>
            </a:extLst>
          </p:cNvPr>
          <p:cNvPicPr>
            <a:picLocks noChangeAspect="1"/>
          </p:cNvPicPr>
          <p:nvPr/>
        </p:nvPicPr>
        <p:blipFill>
          <a:blip r:embed="rId3"/>
          <a:stretch>
            <a:fillRect/>
          </a:stretch>
        </p:blipFill>
        <p:spPr>
          <a:xfrm>
            <a:off x="4911777" y="1961122"/>
            <a:ext cx="3044691" cy="3907972"/>
          </a:xfrm>
          <a:prstGeom prst="rect">
            <a:avLst/>
          </a:prstGeom>
        </p:spPr>
      </p:pic>
      <p:pic>
        <p:nvPicPr>
          <p:cNvPr id="6" name="Picture 5">
            <a:extLst>
              <a:ext uri="{FF2B5EF4-FFF2-40B4-BE49-F238E27FC236}">
                <a16:creationId xmlns="" xmlns:a16="http://schemas.microsoft.com/office/drawing/2014/main" id="{B8D843AA-4F2B-473C-8A0D-B198F47FB00E}"/>
              </a:ext>
            </a:extLst>
          </p:cNvPr>
          <p:cNvPicPr>
            <a:picLocks noChangeAspect="1"/>
          </p:cNvPicPr>
          <p:nvPr/>
        </p:nvPicPr>
        <p:blipFill>
          <a:blip r:embed="rId4"/>
          <a:stretch>
            <a:fillRect/>
          </a:stretch>
        </p:blipFill>
        <p:spPr>
          <a:xfrm>
            <a:off x="1107076" y="1961122"/>
            <a:ext cx="3164159" cy="3164159"/>
          </a:xfrm>
          <a:prstGeom prst="rect">
            <a:avLst/>
          </a:prstGeom>
        </p:spPr>
      </p:pic>
    </p:spTree>
    <p:extLst>
      <p:ext uri="{BB962C8B-B14F-4D97-AF65-F5344CB8AC3E}">
        <p14:creationId xmlns:p14="http://schemas.microsoft.com/office/powerpoint/2010/main" val="3427807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94" y="1282853"/>
            <a:ext cx="3667194" cy="2283824"/>
          </a:xfrm>
        </p:spPr>
        <p:txBody>
          <a:bodyPr>
            <a:noAutofit/>
          </a:bodyPr>
          <a:lstStyle/>
          <a:p>
            <a:r>
              <a:rPr lang="en-US" sz="4400" dirty="0"/>
              <a:t>Professional Learning Essential Agreements</a:t>
            </a:r>
          </a:p>
        </p:txBody>
      </p:sp>
      <p:sp>
        <p:nvSpPr>
          <p:cNvPr id="3" name="Text Placeholder 2"/>
          <p:cNvSpPr>
            <a:spLocks noGrp="1"/>
          </p:cNvSpPr>
          <p:nvPr>
            <p:ph type="body" idx="1"/>
          </p:nvPr>
        </p:nvSpPr>
        <p:spPr>
          <a:xfrm>
            <a:off x="4243388" y="769465"/>
            <a:ext cx="4062204" cy="2283824"/>
          </a:xfrm>
        </p:spPr>
        <p:txBody>
          <a:bodyPr>
            <a:noAutofit/>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cap="none" dirty="0"/>
              <a:t>Be respectful of others</a:t>
            </a:r>
          </a:p>
          <a:p>
            <a:pPr marL="342900" indent="-342900">
              <a:buFont typeface="Wingdings" panose="05000000000000000000" pitchFamily="2" charset="2"/>
              <a:buChar char="§"/>
            </a:pPr>
            <a:r>
              <a:rPr lang="en-US" sz="2400" cap="none" dirty="0"/>
              <a:t>Be an active participant</a:t>
            </a:r>
          </a:p>
          <a:p>
            <a:pPr marL="342900" indent="-342900">
              <a:buFont typeface="Wingdings" panose="05000000000000000000" pitchFamily="2" charset="2"/>
              <a:buChar char="§"/>
            </a:pPr>
            <a:r>
              <a:rPr lang="en-US" sz="2400" cap="none" dirty="0"/>
              <a:t>Take care of your needs</a:t>
            </a:r>
          </a:p>
          <a:p>
            <a:pPr marL="342900" indent="-342900">
              <a:buFont typeface="Wingdings" panose="05000000000000000000" pitchFamily="2" charset="2"/>
              <a:buChar char="§"/>
            </a:pPr>
            <a:r>
              <a:rPr lang="en-US" sz="2400" cap="none" dirty="0"/>
              <a:t>Use electronic devices as learning tools</a:t>
            </a:r>
          </a:p>
          <a:p>
            <a:endParaRPr lang="en-US" sz="2400" dirty="0"/>
          </a:p>
        </p:txBody>
      </p:sp>
      <p:sp>
        <p:nvSpPr>
          <p:cNvPr id="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50189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899548" y="376488"/>
            <a:ext cx="7347284" cy="1295400"/>
          </a:xfrm>
        </p:spPr>
        <p:txBody>
          <a:bodyPr>
            <a:normAutofit fontScale="90000"/>
          </a:bodyPr>
          <a:lstStyle/>
          <a:p>
            <a:pPr eaLnBrk="1" fontAlgn="auto" hangingPunct="1">
              <a:spcAft>
                <a:spcPts val="0"/>
              </a:spcAft>
              <a:defRPr/>
            </a:pPr>
            <a:r>
              <a:rPr lang="en-US" dirty="0">
                <a:solidFill>
                  <a:schemeClr val="bg2">
                    <a:lumMod val="25000"/>
                  </a:schemeClr>
                </a:solidFill>
              </a:rPr>
              <a:t>Designated Supports During State Assessments</a:t>
            </a:r>
          </a:p>
        </p:txBody>
      </p:sp>
      <p:sp>
        <p:nvSpPr>
          <p:cNvPr id="59396" name="Content Placeholder 2"/>
          <p:cNvSpPr>
            <a:spLocks noGrp="1"/>
          </p:cNvSpPr>
          <p:nvPr>
            <p:ph idx="1"/>
          </p:nvPr>
        </p:nvSpPr>
        <p:spPr>
          <a:xfrm>
            <a:off x="899548" y="1905000"/>
            <a:ext cx="7634852" cy="4038600"/>
          </a:xfrm>
        </p:spPr>
        <p:txBody>
          <a:bodyPr rtlCol="0">
            <a:normAutofit/>
          </a:bodyPr>
          <a:lstStyle/>
          <a:p>
            <a:pPr eaLnBrk="1" hangingPunct="1">
              <a:spcBef>
                <a:spcPts val="575"/>
              </a:spcBef>
              <a:buFont typeface="Arial" panose="020B0604020202020204" pitchFamily="34" charset="0"/>
              <a:buChar char="•"/>
              <a:defRPr/>
            </a:pPr>
            <a:r>
              <a:rPr lang="en-US" sz="2200" dirty="0">
                <a:solidFill>
                  <a:schemeClr val="bg2">
                    <a:lumMod val="25000"/>
                  </a:schemeClr>
                </a:solidFill>
              </a:rPr>
              <a:t> Designated Supports in instruction allow each student to </a:t>
            </a:r>
            <a:r>
              <a:rPr lang="en-US" sz="2200" u="sng" dirty="0">
                <a:solidFill>
                  <a:schemeClr val="bg2">
                    <a:lumMod val="25000"/>
                  </a:schemeClr>
                </a:solidFill>
              </a:rPr>
              <a:t>maximize</a:t>
            </a:r>
            <a:r>
              <a:rPr lang="en-US" sz="2200" dirty="0">
                <a:solidFill>
                  <a:schemeClr val="bg2">
                    <a:lumMod val="25000"/>
                  </a:schemeClr>
                </a:solidFill>
              </a:rPr>
              <a:t> his or her academic </a:t>
            </a:r>
            <a:r>
              <a:rPr lang="en-US" sz="2200" u="sng" dirty="0">
                <a:solidFill>
                  <a:schemeClr val="bg2">
                    <a:lumMod val="25000"/>
                  </a:schemeClr>
                </a:solidFill>
              </a:rPr>
              <a:t>potential</a:t>
            </a:r>
            <a:r>
              <a:rPr lang="en-US" sz="2200" dirty="0">
                <a:solidFill>
                  <a:schemeClr val="bg2">
                    <a:lumMod val="25000"/>
                  </a:schemeClr>
                </a:solidFill>
              </a:rPr>
              <a:t>.</a:t>
            </a:r>
          </a:p>
          <a:p>
            <a:pPr marL="388620" indent="-342900" eaLnBrk="1" fontAlgn="auto" hangingPunct="1">
              <a:spcAft>
                <a:spcPts val="0"/>
              </a:spcAft>
              <a:buFont typeface="Arial" panose="020B0604020202020204" pitchFamily="34" charset="0"/>
              <a:buChar char="•"/>
              <a:defRPr/>
            </a:pPr>
            <a:endParaRPr lang="en-US" sz="2200" dirty="0">
              <a:solidFill>
                <a:schemeClr val="bg2">
                  <a:lumMod val="25000"/>
                </a:schemeClr>
              </a:solidFill>
              <a:latin typeface="Gill Sans MT" charset="0"/>
            </a:endParaRPr>
          </a:p>
          <a:p>
            <a:pPr eaLnBrk="1" hangingPunct="1">
              <a:spcBef>
                <a:spcPts val="575"/>
              </a:spcBef>
              <a:buFont typeface="Arial" panose="020B0604020202020204" pitchFamily="34" charset="0"/>
              <a:buChar char="•"/>
              <a:defRPr/>
            </a:pPr>
            <a:r>
              <a:rPr lang="en-US" sz="2200" dirty="0">
                <a:solidFill>
                  <a:schemeClr val="bg2">
                    <a:lumMod val="25000"/>
                  </a:schemeClr>
                </a:solidFill>
              </a:rPr>
              <a:t> Not all Designated Supports </a:t>
            </a:r>
            <a:r>
              <a:rPr lang="en-US" sz="2200" u="sng" dirty="0">
                <a:solidFill>
                  <a:schemeClr val="bg2">
                    <a:lumMod val="25000"/>
                  </a:schemeClr>
                </a:solidFill>
              </a:rPr>
              <a:t>suitable for instruction</a:t>
            </a:r>
            <a:r>
              <a:rPr lang="en-US" sz="2200" dirty="0">
                <a:solidFill>
                  <a:schemeClr val="bg2">
                    <a:lumMod val="25000"/>
                  </a:schemeClr>
                </a:solidFill>
              </a:rPr>
              <a:t> are allowable during state assessments.</a:t>
            </a:r>
          </a:p>
          <a:p>
            <a:pPr marL="525780" indent="-342900" eaLnBrk="1" fontAlgn="auto" hangingPunct="1">
              <a:spcAft>
                <a:spcPts val="0"/>
              </a:spcAft>
              <a:buFont typeface="Arial" panose="020B0604020202020204" pitchFamily="34" charset="0"/>
              <a:buChar char="•"/>
              <a:defRPr/>
            </a:pPr>
            <a:endParaRPr lang="en-US" sz="2200" dirty="0">
              <a:solidFill>
                <a:schemeClr val="bg2">
                  <a:lumMod val="25000"/>
                </a:schemeClr>
              </a:solidFill>
              <a:latin typeface="Gill Sans MT" charset="0"/>
            </a:endParaRPr>
          </a:p>
          <a:p>
            <a:pPr eaLnBrk="1" hangingPunct="1">
              <a:spcBef>
                <a:spcPts val="575"/>
              </a:spcBef>
              <a:buFont typeface="Arial" panose="020B0604020202020204" pitchFamily="34" charset="0"/>
              <a:buChar char="•"/>
              <a:defRPr/>
            </a:pPr>
            <a:r>
              <a:rPr lang="en-US" sz="2200" dirty="0">
                <a:solidFill>
                  <a:schemeClr val="bg2">
                    <a:lumMod val="25000"/>
                  </a:schemeClr>
                </a:solidFill>
              </a:rPr>
              <a:t> Using designated supports during an assessment allows test takers to demonstrate their knowledge of the content being tested without the format of the assessment, the non-tested language, or the type of responses needed to answer the questions being </a:t>
            </a:r>
            <a:r>
              <a:rPr lang="en-US" sz="2200" u="sng" dirty="0">
                <a:solidFill>
                  <a:schemeClr val="bg2">
                    <a:lumMod val="25000"/>
                  </a:schemeClr>
                </a:solidFill>
              </a:rPr>
              <a:t>barriers</a:t>
            </a:r>
            <a:r>
              <a:rPr lang="en-US" sz="2400" dirty="0">
                <a:solidFill>
                  <a:schemeClr val="bg2">
                    <a:lumMod val="25000"/>
                  </a:schemeClr>
                </a:solidFill>
              </a:rPr>
              <a:t>.</a:t>
            </a: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556957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822961" y="330994"/>
            <a:ext cx="7711439" cy="1295400"/>
          </a:xfrm>
        </p:spPr>
        <p:txBody>
          <a:bodyPr>
            <a:normAutofit fontScale="90000"/>
          </a:bodyPr>
          <a:lstStyle/>
          <a:p>
            <a:pPr eaLnBrk="1" fontAlgn="auto" hangingPunct="1">
              <a:spcAft>
                <a:spcPts val="0"/>
              </a:spcAft>
              <a:defRPr/>
            </a:pPr>
            <a:r>
              <a:rPr lang="en-US" dirty="0">
                <a:solidFill>
                  <a:schemeClr val="bg2">
                    <a:lumMod val="25000"/>
                  </a:schemeClr>
                </a:solidFill>
              </a:rPr>
              <a:t>Designated Supports for ELLs with Disabilities</a:t>
            </a:r>
          </a:p>
        </p:txBody>
      </p:sp>
      <p:sp>
        <p:nvSpPr>
          <p:cNvPr id="43011" name="Content Placeholder 2"/>
          <p:cNvSpPr>
            <a:spLocks noGrp="1"/>
          </p:cNvSpPr>
          <p:nvPr>
            <p:ph idx="1"/>
          </p:nvPr>
        </p:nvSpPr>
        <p:spPr>
          <a:xfrm>
            <a:off x="822960" y="1981200"/>
            <a:ext cx="7711439" cy="3733800"/>
          </a:xfrm>
        </p:spPr>
        <p:txBody>
          <a:bodyPr>
            <a:normAutofit fontScale="92500"/>
          </a:bodyPr>
          <a:lstStyle/>
          <a:p>
            <a:pPr eaLnBrk="1" hangingPunct="1">
              <a:spcBef>
                <a:spcPts val="575"/>
              </a:spcBef>
              <a:buFont typeface="Wingdings 2" panose="05020102010507070707" pitchFamily="18" charset="2"/>
              <a:buChar char=""/>
              <a:defRPr/>
            </a:pPr>
            <a:r>
              <a:rPr lang="en-US" altLang="en-US" sz="2400" dirty="0">
                <a:solidFill>
                  <a:schemeClr val="bg2">
                    <a:lumMod val="25000"/>
                  </a:schemeClr>
                </a:solidFill>
              </a:rPr>
              <a:t> </a:t>
            </a:r>
            <a:r>
              <a:rPr lang="en-US" altLang="en-US" sz="2400" u="sng" dirty="0">
                <a:solidFill>
                  <a:schemeClr val="bg2">
                    <a:lumMod val="25000"/>
                  </a:schemeClr>
                </a:solidFill>
              </a:rPr>
              <a:t>LPAC</a:t>
            </a:r>
            <a:r>
              <a:rPr lang="en-US" altLang="en-US" sz="2400" dirty="0">
                <a:solidFill>
                  <a:schemeClr val="bg2">
                    <a:lumMod val="25000"/>
                  </a:schemeClr>
                </a:solidFill>
              </a:rPr>
              <a:t>s are responsible for making designated support decisions for the STAAR program in conjunction with the student’</a:t>
            </a:r>
            <a:r>
              <a:rPr lang="en-US" altLang="ja-JP" sz="2400" dirty="0">
                <a:solidFill>
                  <a:schemeClr val="bg2">
                    <a:lumMod val="25000"/>
                  </a:schemeClr>
                </a:solidFill>
              </a:rPr>
              <a:t>s </a:t>
            </a:r>
            <a:r>
              <a:rPr lang="en-US" altLang="ja-JP" sz="2400" u="sng" dirty="0">
                <a:solidFill>
                  <a:schemeClr val="bg2">
                    <a:lumMod val="25000"/>
                  </a:schemeClr>
                </a:solidFill>
              </a:rPr>
              <a:t>ARD</a:t>
            </a:r>
            <a:r>
              <a:rPr lang="en-US" altLang="ja-JP" sz="2400" dirty="0">
                <a:solidFill>
                  <a:schemeClr val="bg2">
                    <a:lumMod val="25000"/>
                  </a:schemeClr>
                </a:solidFill>
              </a:rPr>
              <a:t>, Section </a:t>
            </a:r>
            <a:r>
              <a:rPr lang="en-US" altLang="ja-JP" sz="2400" u="sng" dirty="0">
                <a:solidFill>
                  <a:schemeClr val="bg2">
                    <a:lumMod val="25000"/>
                  </a:schemeClr>
                </a:solidFill>
              </a:rPr>
              <a:t>504, RTI</a:t>
            </a:r>
            <a:r>
              <a:rPr lang="en-US" altLang="ja-JP" sz="2400" dirty="0">
                <a:solidFill>
                  <a:schemeClr val="bg2">
                    <a:lumMod val="25000"/>
                  </a:schemeClr>
                </a:solidFill>
              </a:rPr>
              <a:t> or </a:t>
            </a:r>
            <a:r>
              <a:rPr lang="en-US" altLang="ja-JP" sz="2400" u="sng" dirty="0">
                <a:solidFill>
                  <a:schemeClr val="bg2">
                    <a:lumMod val="25000"/>
                  </a:schemeClr>
                </a:solidFill>
              </a:rPr>
              <a:t>other</a:t>
            </a:r>
            <a:r>
              <a:rPr lang="en-US" altLang="ja-JP" sz="2400" dirty="0">
                <a:solidFill>
                  <a:schemeClr val="bg2">
                    <a:lumMod val="25000"/>
                  </a:schemeClr>
                </a:solidFill>
              </a:rPr>
              <a:t> applicable committee.</a:t>
            </a:r>
          </a:p>
          <a:p>
            <a:pPr lvl="1" eaLnBrk="1" hangingPunct="1">
              <a:spcBef>
                <a:spcPts val="375"/>
              </a:spcBef>
              <a:buFont typeface="Courier New" panose="02070309020205020404" pitchFamily="49" charset="0"/>
              <a:buChar char="o"/>
              <a:defRPr/>
            </a:pPr>
            <a:r>
              <a:rPr lang="en-US" altLang="en-US" sz="2400" b="1" dirty="0">
                <a:solidFill>
                  <a:srgbClr val="EC891C"/>
                </a:solidFill>
              </a:rPr>
              <a:t> Designated supports decisions related to the student’</a:t>
            </a:r>
            <a:r>
              <a:rPr lang="en-US" altLang="ja-JP" sz="2400" b="1" dirty="0">
                <a:solidFill>
                  <a:srgbClr val="EC891C"/>
                </a:solidFill>
              </a:rPr>
              <a:t>s particular needs for second language acquisition support, and</a:t>
            </a:r>
          </a:p>
          <a:p>
            <a:pPr lvl="1" eaLnBrk="1" hangingPunct="1">
              <a:spcBef>
                <a:spcPts val="375"/>
              </a:spcBef>
              <a:buFont typeface="Courier New" panose="02070309020205020404" pitchFamily="49" charset="0"/>
              <a:buChar char="o"/>
              <a:defRPr/>
            </a:pPr>
            <a:r>
              <a:rPr lang="en-US" altLang="en-US" sz="2400" b="1" dirty="0">
                <a:solidFill>
                  <a:srgbClr val="EC891C"/>
                </a:solidFill>
              </a:rPr>
              <a:t> Designated supports decisions related to the student’</a:t>
            </a:r>
            <a:r>
              <a:rPr lang="en-US" altLang="ja-JP" sz="2400" b="1" dirty="0">
                <a:solidFill>
                  <a:srgbClr val="EC891C"/>
                </a:solidFill>
              </a:rPr>
              <a:t>s disability</a:t>
            </a:r>
          </a:p>
          <a:p>
            <a:pPr eaLnBrk="1" hangingPunct="1">
              <a:spcBef>
                <a:spcPts val="575"/>
              </a:spcBef>
              <a:buFont typeface="Wingdings 2" panose="05020102010507070707" pitchFamily="18" charset="2"/>
              <a:buChar char=""/>
              <a:defRPr/>
            </a:pPr>
            <a:endParaRPr lang="en-US" altLang="en-US" sz="2800" dirty="0">
              <a:latin typeface="Gill Sans MT" panose="020B0502020104020203" pitchFamily="34" charset="0"/>
            </a:endParaRPr>
          </a:p>
          <a:p>
            <a:pPr eaLnBrk="1" hangingPunct="1">
              <a:spcBef>
                <a:spcPts val="575"/>
              </a:spcBef>
              <a:buFont typeface="Wingdings 2" panose="05020102010507070707" pitchFamily="18" charset="2"/>
              <a:buChar char=""/>
              <a:defRPr/>
            </a:pPr>
            <a:r>
              <a:rPr lang="en-US" altLang="en-US" sz="2400" dirty="0">
                <a:solidFill>
                  <a:schemeClr val="bg2">
                    <a:lumMod val="25000"/>
                  </a:schemeClr>
                </a:solidFill>
              </a:rPr>
              <a:t> These committees should become familiar with all information on the TEA Accommodation Resources webpage.</a:t>
            </a:r>
          </a:p>
          <a:p>
            <a:pPr eaLnBrk="1" hangingPunct="1">
              <a:spcBef>
                <a:spcPts val="575"/>
              </a:spcBef>
              <a:buFont typeface="Wingdings 2" panose="05020102010507070707" pitchFamily="18" charset="2"/>
              <a:buNone/>
              <a:defRPr/>
            </a:pPr>
            <a:endParaRPr lang="en-US" altLang="en-US" sz="2800" dirty="0">
              <a:latin typeface="Gill Sans MT" panose="020B0502020104020203" pitchFamily="34" charset="0"/>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805538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822960" y="531312"/>
            <a:ext cx="7787639" cy="1096962"/>
          </a:xfrm>
        </p:spPr>
        <p:txBody>
          <a:bodyPr>
            <a:normAutofit fontScale="90000"/>
          </a:bodyPr>
          <a:lstStyle/>
          <a:p>
            <a:pPr eaLnBrk="1" fontAlgn="auto" hangingPunct="1">
              <a:spcAft>
                <a:spcPts val="0"/>
              </a:spcAft>
              <a:defRPr/>
            </a:pPr>
            <a:r>
              <a:rPr lang="en-US" dirty="0">
                <a:solidFill>
                  <a:schemeClr val="bg2">
                    <a:lumMod val="25000"/>
                  </a:schemeClr>
                </a:solidFill>
              </a:rPr>
              <a:t>LPAC Role and Collaboration with Testing Coordinators</a:t>
            </a:r>
          </a:p>
        </p:txBody>
      </p:sp>
      <p:sp>
        <p:nvSpPr>
          <p:cNvPr id="45059" name="Content Placeholder 2"/>
          <p:cNvSpPr>
            <a:spLocks noGrp="1"/>
          </p:cNvSpPr>
          <p:nvPr>
            <p:ph idx="1"/>
          </p:nvPr>
        </p:nvSpPr>
        <p:spPr>
          <a:xfrm>
            <a:off x="822960" y="2027238"/>
            <a:ext cx="7787640" cy="4678362"/>
          </a:xfrm>
        </p:spPr>
        <p:txBody>
          <a:bodyPr/>
          <a:lstStyle/>
          <a:p>
            <a:pPr eaLnBrk="1" hangingPunct="1">
              <a:spcBef>
                <a:spcPts val="575"/>
              </a:spcBef>
              <a:buFont typeface="Wingdings 2" panose="05020102010507070707" pitchFamily="18" charset="2"/>
              <a:buChar char=""/>
              <a:defRPr/>
            </a:pPr>
            <a:r>
              <a:rPr lang="en-US" altLang="en-US" sz="2400" dirty="0">
                <a:solidFill>
                  <a:schemeClr val="bg2">
                    <a:lumMod val="25000"/>
                  </a:schemeClr>
                </a:solidFill>
              </a:rPr>
              <a:t> The LPAC’s role should </a:t>
            </a:r>
            <a:r>
              <a:rPr lang="en-US" altLang="en-US" sz="2400" u="sng" dirty="0">
                <a:solidFill>
                  <a:schemeClr val="bg2">
                    <a:lumMod val="25000"/>
                  </a:schemeClr>
                </a:solidFill>
              </a:rPr>
              <a:t>not</a:t>
            </a:r>
            <a:r>
              <a:rPr lang="en-US" altLang="en-US" sz="2400" dirty="0">
                <a:solidFill>
                  <a:schemeClr val="bg2">
                    <a:lumMod val="25000"/>
                  </a:schemeClr>
                </a:solidFill>
              </a:rPr>
              <a:t> be to simply make decisions and process </a:t>
            </a:r>
            <a:r>
              <a:rPr lang="en-US" altLang="en-US" sz="2400" u="sng" dirty="0">
                <a:solidFill>
                  <a:schemeClr val="bg2">
                    <a:lumMod val="25000"/>
                  </a:schemeClr>
                </a:solidFill>
              </a:rPr>
              <a:t>paperwork</a:t>
            </a:r>
            <a:r>
              <a:rPr lang="en-US" altLang="en-US" sz="2400" dirty="0">
                <a:solidFill>
                  <a:schemeClr val="bg2">
                    <a:lumMod val="25000"/>
                  </a:schemeClr>
                </a:solidFill>
              </a:rPr>
              <a:t>, but to also</a:t>
            </a:r>
          </a:p>
          <a:p>
            <a:pPr marL="708025" lvl="1" indent="-342900" eaLnBrk="1" hangingPunct="1">
              <a:spcBef>
                <a:spcPts val="575"/>
              </a:spcBef>
              <a:spcAft>
                <a:spcPct val="0"/>
              </a:spcAft>
              <a:buFont typeface="Courier New" panose="02070309020205020404" pitchFamily="49" charset="0"/>
              <a:buChar char="o"/>
              <a:defRPr/>
            </a:pPr>
            <a:r>
              <a:rPr lang="en-US" altLang="en-US" sz="2400" dirty="0">
                <a:solidFill>
                  <a:schemeClr val="bg2">
                    <a:lumMod val="25000"/>
                  </a:schemeClr>
                </a:solidFill>
              </a:rPr>
              <a:t>provide opportunities for </a:t>
            </a:r>
            <a:r>
              <a:rPr lang="en-US" altLang="en-US" sz="2400" u="sng" dirty="0">
                <a:solidFill>
                  <a:schemeClr val="bg2">
                    <a:lumMod val="25000"/>
                  </a:schemeClr>
                </a:solidFill>
              </a:rPr>
              <a:t>guiding</a:t>
            </a:r>
            <a:r>
              <a:rPr lang="en-US" altLang="en-US" sz="2400" dirty="0">
                <a:solidFill>
                  <a:schemeClr val="bg2">
                    <a:lumMod val="25000"/>
                  </a:schemeClr>
                </a:solidFill>
              </a:rPr>
              <a:t> teachers, </a:t>
            </a:r>
          </a:p>
          <a:p>
            <a:pPr marL="708025" lvl="1" indent="-342900" eaLnBrk="1" hangingPunct="1">
              <a:spcBef>
                <a:spcPts val="575"/>
              </a:spcBef>
              <a:spcAft>
                <a:spcPct val="0"/>
              </a:spcAft>
              <a:buFont typeface="Courier New" panose="02070309020205020404" pitchFamily="49" charset="0"/>
              <a:buChar char="o"/>
              <a:defRPr/>
            </a:pPr>
            <a:r>
              <a:rPr lang="en-US" altLang="en-US" sz="2400" dirty="0">
                <a:solidFill>
                  <a:schemeClr val="bg2">
                    <a:lumMod val="25000"/>
                  </a:schemeClr>
                </a:solidFill>
              </a:rPr>
              <a:t>support the </a:t>
            </a:r>
            <a:r>
              <a:rPr lang="en-US" sz="2400" dirty="0"/>
              <a:t>English language proficiency standards (</a:t>
            </a:r>
            <a:r>
              <a:rPr lang="en-US" altLang="en-US" sz="2400" u="sng" dirty="0">
                <a:solidFill>
                  <a:schemeClr val="bg2">
                    <a:lumMod val="25000"/>
                  </a:schemeClr>
                </a:solidFill>
              </a:rPr>
              <a:t>ELPS</a:t>
            </a:r>
            <a:r>
              <a:rPr lang="en-US" altLang="en-US" sz="2400" dirty="0">
                <a:solidFill>
                  <a:schemeClr val="bg2">
                    <a:lumMod val="25000"/>
                  </a:schemeClr>
                </a:solidFill>
              </a:rPr>
              <a:t>) implementation, and </a:t>
            </a:r>
          </a:p>
          <a:p>
            <a:pPr marL="708025" lvl="1" indent="-342900" eaLnBrk="1" hangingPunct="1">
              <a:spcBef>
                <a:spcPts val="575"/>
              </a:spcBef>
              <a:spcAft>
                <a:spcPct val="0"/>
              </a:spcAft>
              <a:buFont typeface="Courier New" panose="02070309020205020404" pitchFamily="49" charset="0"/>
              <a:buChar char="o"/>
              <a:defRPr/>
            </a:pPr>
            <a:r>
              <a:rPr lang="en-US" altLang="en-US" sz="2400" dirty="0">
                <a:solidFill>
                  <a:schemeClr val="bg2">
                    <a:lumMod val="25000"/>
                  </a:schemeClr>
                </a:solidFill>
              </a:rPr>
              <a:t>determine needs for </a:t>
            </a:r>
            <a:r>
              <a:rPr lang="en-US" altLang="en-US" sz="2400" u="sng" dirty="0">
                <a:solidFill>
                  <a:schemeClr val="bg2">
                    <a:lumMod val="25000"/>
                  </a:schemeClr>
                </a:solidFill>
              </a:rPr>
              <a:t>professional development</a:t>
            </a:r>
            <a:r>
              <a:rPr lang="en-US" altLang="en-US" sz="2400" dirty="0">
                <a:solidFill>
                  <a:schemeClr val="bg2">
                    <a:lumMod val="25000"/>
                  </a:schemeClr>
                </a:solidFill>
              </a:rPr>
              <a:t>.</a:t>
            </a:r>
          </a:p>
          <a:p>
            <a:pPr eaLnBrk="1" hangingPunct="1">
              <a:buFont typeface="Calibri" panose="020F0502020204030204" pitchFamily="34" charset="0"/>
              <a:buChar char=" "/>
              <a:defRPr/>
            </a:pPr>
            <a:endParaRPr lang="en-US" altLang="en-US" sz="1050" dirty="0">
              <a:solidFill>
                <a:schemeClr val="bg2">
                  <a:lumMod val="25000"/>
                </a:schemeClr>
              </a:solidFill>
              <a:latin typeface="Gill Sans MT" panose="020B0502020104020203" pitchFamily="34" charset="0"/>
            </a:endParaRPr>
          </a:p>
          <a:p>
            <a:pPr eaLnBrk="1" hangingPunct="1">
              <a:spcBef>
                <a:spcPts val="575"/>
              </a:spcBef>
              <a:buFont typeface="Wingdings 2" panose="05020102010507070707" pitchFamily="18" charset="2"/>
              <a:buChar char=""/>
              <a:defRPr/>
            </a:pPr>
            <a:r>
              <a:rPr lang="en-US" altLang="en-US" sz="2400" dirty="0">
                <a:solidFill>
                  <a:schemeClr val="bg2">
                    <a:lumMod val="25000"/>
                  </a:schemeClr>
                </a:solidFill>
              </a:rPr>
              <a:t> </a:t>
            </a:r>
            <a:r>
              <a:rPr lang="en-US" altLang="en-US" sz="2400" u="sng" dirty="0">
                <a:solidFill>
                  <a:schemeClr val="bg2">
                    <a:lumMod val="25000"/>
                  </a:schemeClr>
                </a:solidFill>
              </a:rPr>
              <a:t>Testing coordinators and LPACs</a:t>
            </a:r>
            <a:r>
              <a:rPr lang="en-US" altLang="en-US" sz="2400" dirty="0">
                <a:solidFill>
                  <a:schemeClr val="bg2">
                    <a:lumMod val="25000"/>
                  </a:schemeClr>
                </a:solidFill>
              </a:rPr>
              <a:t> must coordinate so that participation and designated supports decisions are available in time to make testing arrangements.</a:t>
            </a:r>
          </a:p>
          <a:p>
            <a:pPr eaLnBrk="1" hangingPunct="1">
              <a:buFont typeface="Calibri" panose="020F0502020204030204" pitchFamily="34" charset="0"/>
              <a:buChar char=" "/>
              <a:defRPr/>
            </a:pPr>
            <a:endParaRPr lang="en-US" altLang="en-US" sz="2800" dirty="0">
              <a:latin typeface="Gill Sans MT" panose="020B0502020104020203" pitchFamily="34" charset="0"/>
            </a:endParaRPr>
          </a:p>
          <a:p>
            <a:pPr eaLnBrk="1" hangingPunct="1">
              <a:buFont typeface="Calibri" panose="020F0502020204030204" pitchFamily="34" charset="0"/>
              <a:buChar char=" "/>
              <a:defRPr/>
            </a:pPr>
            <a:endParaRPr lang="en-US" altLang="en-US" sz="2800" dirty="0">
              <a:latin typeface="Gill Sans MT" panose="020B0502020104020203" pitchFamily="34" charset="0"/>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777731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22324" y="2590800"/>
            <a:ext cx="7178675" cy="1646238"/>
          </a:xfrm>
        </p:spPr>
        <p:txBody>
          <a:bodyPr>
            <a:normAutofit fontScale="90000"/>
          </a:bodyPr>
          <a:lstStyle/>
          <a:p>
            <a:pPr eaLnBrk="1" fontAlgn="auto" hangingPunct="1">
              <a:spcAft>
                <a:spcPts val="0"/>
              </a:spcAft>
              <a:defRPr/>
            </a:pPr>
            <a:r>
              <a:rPr lang="en-US" dirty="0">
                <a:solidFill>
                  <a:schemeClr val="bg2">
                    <a:lumMod val="25000"/>
                  </a:schemeClr>
                </a:solidFill>
              </a:rPr>
              <a:t>Understanding STAAR Accessibility</a:t>
            </a:r>
          </a:p>
        </p:txBody>
      </p:sp>
      <p:sp>
        <p:nvSpPr>
          <p:cNvPr id="10" name="Text Placeholder 9"/>
          <p:cNvSpPr>
            <a:spLocks noGrp="1"/>
          </p:cNvSpPr>
          <p:nvPr>
            <p:ph type="body" idx="1"/>
          </p:nvPr>
        </p:nvSpPr>
        <p:spPr>
          <a:xfrm>
            <a:off x="822325" y="4452938"/>
            <a:ext cx="7543800" cy="1143000"/>
          </a:xfrm>
        </p:spPr>
        <p:txBody>
          <a:bodyPr rtlCol="0"/>
          <a:lstStyle/>
          <a:p>
            <a:pPr eaLnBrk="1" fontAlgn="auto" hangingPunct="1">
              <a:buFont typeface="Calibri" panose="020F0502020204030204" pitchFamily="34" charset="0"/>
              <a:buNone/>
              <a:defRPr/>
            </a:pPr>
            <a:r>
              <a:rPr lang="en-US" sz="1400" dirty="0"/>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936725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0575" y="893848"/>
            <a:ext cx="7962900" cy="1054100"/>
          </a:xfrm>
        </p:spPr>
        <p:txBody>
          <a:bodyPr anchor="t"/>
          <a:lstStyle/>
          <a:p>
            <a:pPr eaLnBrk="1" fontAlgn="auto" hangingPunct="1">
              <a:spcAft>
                <a:spcPts val="0"/>
              </a:spcAft>
              <a:defRPr/>
            </a:pPr>
            <a:r>
              <a:rPr lang="en-US" dirty="0">
                <a:solidFill>
                  <a:schemeClr val="bg2">
                    <a:lumMod val="25000"/>
                  </a:schemeClr>
                </a:solidFill>
              </a:rPr>
              <a:t>STAAR ACCESSIBILITY</a:t>
            </a:r>
            <a:r>
              <a:rPr lang="en-US" dirty="0">
                <a:solidFill>
                  <a:schemeClr val="tx1">
                    <a:lumMod val="75000"/>
                    <a:lumOff val="25000"/>
                  </a:schemeClr>
                </a:solidFill>
                <a:latin typeface="Bookman Old Style" panose="02050604050505020204" pitchFamily="18" charset="0"/>
              </a:rPr>
              <a:t>	</a:t>
            </a:r>
          </a:p>
        </p:txBody>
      </p:sp>
      <p:sp>
        <p:nvSpPr>
          <p:cNvPr id="9" name="Content Placeholder 8"/>
          <p:cNvSpPr>
            <a:spLocks noGrp="1"/>
          </p:cNvSpPr>
          <p:nvPr>
            <p:ph idx="1"/>
          </p:nvPr>
        </p:nvSpPr>
        <p:spPr>
          <a:xfrm>
            <a:off x="790575" y="1676400"/>
            <a:ext cx="7743825" cy="4495800"/>
          </a:xfrm>
        </p:spPr>
        <p:txBody>
          <a:bodyPr rtlCol="0">
            <a:normAutofit fontScale="77500" lnSpcReduction="20000"/>
          </a:bodyPr>
          <a:lstStyle/>
          <a:p>
            <a:pPr marL="91440" indent="-91440" eaLnBrk="1" fontAlgn="auto" hangingPunct="1">
              <a:buFont typeface="Calibri" panose="020F0502020204030204" pitchFamily="34" charset="0"/>
              <a:buChar char=" "/>
              <a:defRPr/>
            </a:pPr>
            <a:endParaRPr lang="en-US" dirty="0">
              <a:solidFill>
                <a:schemeClr val="tx1">
                  <a:lumMod val="75000"/>
                  <a:lumOff val="25000"/>
                </a:schemeClr>
              </a:solidFill>
            </a:endParaRPr>
          </a:p>
          <a:p>
            <a:pPr eaLnBrk="1" hangingPunct="1">
              <a:lnSpc>
                <a:spcPct val="110000"/>
              </a:lnSpc>
              <a:spcBef>
                <a:spcPts val="575"/>
              </a:spcBef>
              <a:buFont typeface="Wingdings 2" panose="05020102010507070707" pitchFamily="18" charset="2"/>
              <a:buChar char=""/>
              <a:defRPr/>
            </a:pPr>
            <a:r>
              <a:rPr lang="en-US" sz="3200" dirty="0">
                <a:solidFill>
                  <a:schemeClr val="bg2">
                    <a:lumMod val="25000"/>
                  </a:schemeClr>
                </a:solidFill>
              </a:rPr>
              <a:t> Accessibility policy information can be found on the      Accommodation Resources webpage.</a:t>
            </a:r>
          </a:p>
          <a:p>
            <a:pPr marL="91440" indent="-91440" eaLnBrk="1" fontAlgn="auto" hangingPunct="1">
              <a:buSzPct val="125000"/>
              <a:buFont typeface="Calibri" panose="020F0502020204030204" pitchFamily="34" charset="0"/>
              <a:buChar char=" "/>
              <a:defRPr/>
            </a:pPr>
            <a:endParaRPr lang="en-US" sz="3200" dirty="0">
              <a:solidFill>
                <a:schemeClr val="bg2">
                  <a:lumMod val="25000"/>
                </a:schemeClr>
              </a:solidFill>
            </a:endParaRPr>
          </a:p>
          <a:p>
            <a:pPr eaLnBrk="1" hangingPunct="1">
              <a:lnSpc>
                <a:spcPct val="110000"/>
              </a:lnSpc>
              <a:spcBef>
                <a:spcPts val="575"/>
              </a:spcBef>
              <a:buFont typeface="Wingdings 2" panose="05020102010507070707" pitchFamily="18" charset="2"/>
              <a:buChar char=""/>
              <a:defRPr/>
            </a:pPr>
            <a:r>
              <a:rPr lang="en-US" sz="3200" dirty="0">
                <a:solidFill>
                  <a:schemeClr val="bg2">
                    <a:lumMod val="25000"/>
                  </a:schemeClr>
                </a:solidFill>
              </a:rPr>
              <a:t> Accessibility policies are divided into 3 categories  </a:t>
            </a:r>
          </a:p>
          <a:p>
            <a:pPr marL="708025" lvl="1" indent="-342900" eaLnBrk="1" hangingPunct="1">
              <a:lnSpc>
                <a:spcPct val="110000"/>
              </a:lnSpc>
              <a:spcBef>
                <a:spcPts val="575"/>
              </a:spcBef>
              <a:spcAft>
                <a:spcPct val="0"/>
              </a:spcAft>
              <a:buFont typeface="Courier New" panose="02070309020205020404" pitchFamily="49" charset="0"/>
              <a:buChar char="o"/>
              <a:defRPr/>
            </a:pPr>
            <a:r>
              <a:rPr lang="en-US" sz="3100" dirty="0">
                <a:solidFill>
                  <a:schemeClr val="bg2">
                    <a:lumMod val="25000"/>
                  </a:schemeClr>
                </a:solidFill>
              </a:rPr>
              <a:t>Accessibility Features: </a:t>
            </a:r>
            <a:r>
              <a:rPr lang="en-US" sz="2300" dirty="0">
                <a:solidFill>
                  <a:schemeClr val="bg2">
                    <a:lumMod val="25000"/>
                  </a:schemeClr>
                </a:solidFill>
              </a:rPr>
              <a:t>Available to all students who need them</a:t>
            </a:r>
            <a:endParaRPr lang="en-US" sz="2600" dirty="0">
              <a:solidFill>
                <a:schemeClr val="bg2">
                  <a:lumMod val="25000"/>
                </a:schemeClr>
              </a:solidFill>
            </a:endParaRPr>
          </a:p>
          <a:p>
            <a:pPr marL="708025" lvl="1" indent="-342900" eaLnBrk="1" hangingPunct="1">
              <a:lnSpc>
                <a:spcPct val="110000"/>
              </a:lnSpc>
              <a:spcBef>
                <a:spcPts val="575"/>
              </a:spcBef>
              <a:spcAft>
                <a:spcPct val="0"/>
              </a:spcAft>
              <a:buFont typeface="Courier New" panose="02070309020205020404" pitchFamily="49" charset="0"/>
              <a:buChar char="o"/>
              <a:defRPr/>
            </a:pPr>
            <a:r>
              <a:rPr lang="en-US" sz="3100" dirty="0">
                <a:solidFill>
                  <a:schemeClr val="bg2">
                    <a:lumMod val="25000"/>
                  </a:schemeClr>
                </a:solidFill>
              </a:rPr>
              <a:t>Designated Supports: </a:t>
            </a:r>
            <a:r>
              <a:rPr lang="en-US" sz="2300" dirty="0">
                <a:solidFill>
                  <a:schemeClr val="bg2">
                    <a:lumMod val="25000"/>
                  </a:schemeClr>
                </a:solidFill>
              </a:rPr>
              <a:t>The appropriate team of people at the campus level has determined and documented that the student  meets the revised eligibility criteria. </a:t>
            </a:r>
          </a:p>
          <a:p>
            <a:pPr marL="708025" lvl="1" indent="-342900" eaLnBrk="1" hangingPunct="1">
              <a:lnSpc>
                <a:spcPct val="110000"/>
              </a:lnSpc>
              <a:spcBef>
                <a:spcPts val="575"/>
              </a:spcBef>
              <a:spcAft>
                <a:spcPct val="0"/>
              </a:spcAft>
              <a:buFont typeface="Courier New" panose="02070309020205020404" pitchFamily="49" charset="0"/>
              <a:buChar char="o"/>
              <a:defRPr/>
            </a:pPr>
            <a:r>
              <a:rPr lang="en-US" sz="3100" dirty="0">
                <a:solidFill>
                  <a:schemeClr val="bg2">
                    <a:lumMod val="25000"/>
                  </a:schemeClr>
                </a:solidFill>
              </a:rPr>
              <a:t>Designated Supports Requiring TEA Approval: </a:t>
            </a:r>
            <a:r>
              <a:rPr lang="en-US" sz="2300" dirty="0">
                <a:solidFill>
                  <a:schemeClr val="bg2">
                    <a:lumMod val="25000"/>
                  </a:schemeClr>
                </a:solidFill>
              </a:rPr>
              <a:t>The appropriate team of people at the campus level has determined student eligibility and submitted an Accommodation Request Form to TEA. </a:t>
            </a:r>
          </a:p>
          <a:p>
            <a:pPr marL="91440" indent="-91440" eaLnBrk="1" fontAlgn="auto" hangingPunct="1">
              <a:buFont typeface="Calibri" panose="020F0502020204030204" pitchFamily="34" charset="0"/>
              <a:buChar char=" "/>
              <a:defRPr/>
            </a:pPr>
            <a:endParaRPr lang="en-US" sz="2100" dirty="0">
              <a:solidFill>
                <a:schemeClr val="tx1">
                  <a:lumMod val="75000"/>
                  <a:lumOff val="25000"/>
                </a:schemeClr>
              </a:solidFill>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804296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Assessment Accommodations</a:t>
            </a:r>
          </a:p>
        </p:txBody>
      </p:sp>
      <p:graphicFrame>
        <p:nvGraphicFramePr>
          <p:cNvPr id="4" name="Diagram 3"/>
          <p:cNvGraphicFramePr/>
          <p:nvPr>
            <p:extLst>
              <p:ext uri="{D42A27DB-BD31-4B8C-83A1-F6EECF244321}">
                <p14:modId xmlns:p14="http://schemas.microsoft.com/office/powerpoint/2010/main" val="214835199"/>
              </p:ext>
            </p:extLst>
          </p:nvPr>
        </p:nvGraphicFramePr>
        <p:xfrm>
          <a:off x="1557748" y="1847516"/>
          <a:ext cx="6406088" cy="431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3539077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Assessment Accommodations</a:t>
            </a:r>
          </a:p>
        </p:txBody>
      </p:sp>
      <p:graphicFrame>
        <p:nvGraphicFramePr>
          <p:cNvPr id="4" name="Diagram 3"/>
          <p:cNvGraphicFramePr/>
          <p:nvPr>
            <p:extLst>
              <p:ext uri="{D42A27DB-BD31-4B8C-83A1-F6EECF244321}">
                <p14:modId xmlns:p14="http://schemas.microsoft.com/office/powerpoint/2010/main" val="1835352864"/>
              </p:ext>
            </p:extLst>
          </p:nvPr>
        </p:nvGraphicFramePr>
        <p:xfrm>
          <a:off x="1566081" y="1737361"/>
          <a:ext cx="6840424" cy="431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971934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Accommodation Resources</a:t>
            </a:r>
          </a:p>
        </p:txBody>
      </p:sp>
      <p:pic>
        <p:nvPicPr>
          <p:cNvPr id="8" name="Content Placeholder 6"/>
          <p:cNvPicPr>
            <a:picLocks noGrp="1" noChangeAspect="1"/>
          </p:cNvPicPr>
          <p:nvPr>
            <p:ph idx="1"/>
          </p:nvPr>
        </p:nvPicPr>
        <p:blipFill rotWithShape="1">
          <a:blip r:embed="rId2"/>
          <a:srcRect l="11806" t="14477" r="64697" b="30124"/>
          <a:stretch/>
        </p:blipFill>
        <p:spPr>
          <a:xfrm>
            <a:off x="822960" y="1999921"/>
            <a:ext cx="5909912" cy="41981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3"/>
          <a:srcRect l="11621" t="18575" r="66995" b="1"/>
          <a:stretch/>
        </p:blipFill>
        <p:spPr>
          <a:xfrm>
            <a:off x="5241013" y="1928520"/>
            <a:ext cx="3036542" cy="348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3" name="Straight Arrow Connector 12"/>
          <p:cNvCxnSpPr/>
          <p:nvPr/>
        </p:nvCxnSpPr>
        <p:spPr>
          <a:xfrm flipH="1">
            <a:off x="2389082" y="5614232"/>
            <a:ext cx="75111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39769" y="5292330"/>
            <a:ext cx="1711206" cy="646331"/>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US" b="1" dirty="0"/>
              <a:t>New for Spring 2018</a:t>
            </a:r>
          </a:p>
        </p:txBody>
      </p:sp>
      <p:pic>
        <p:nvPicPr>
          <p:cNvPr id="1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4101136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 Accessibility Features</a:t>
            </a:r>
          </a:p>
        </p:txBody>
      </p:sp>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3578" y="1964333"/>
            <a:ext cx="3314275" cy="4194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3" name="Straight Arrow Connector 12"/>
          <p:cNvCxnSpPr/>
          <p:nvPr/>
        </p:nvCxnSpPr>
        <p:spPr>
          <a:xfrm flipH="1">
            <a:off x="2230385" y="2332148"/>
            <a:ext cx="3243805" cy="17294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7792" y="1964333"/>
            <a:ext cx="2830405" cy="36768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14430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 Accessibility Features</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0737" y="1870270"/>
            <a:ext cx="3332343" cy="4328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23080" y="2679213"/>
            <a:ext cx="4191000" cy="2524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Left Brace 14"/>
          <p:cNvSpPr/>
          <p:nvPr/>
        </p:nvSpPr>
        <p:spPr>
          <a:xfrm>
            <a:off x="1377527" y="3191939"/>
            <a:ext cx="299010" cy="1060998"/>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6" name="Left Brace 15"/>
          <p:cNvSpPr/>
          <p:nvPr/>
        </p:nvSpPr>
        <p:spPr>
          <a:xfrm>
            <a:off x="1376679" y="4334606"/>
            <a:ext cx="299857" cy="923570"/>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7" name="Left Brace 16"/>
          <p:cNvSpPr/>
          <p:nvPr/>
        </p:nvSpPr>
        <p:spPr>
          <a:xfrm>
            <a:off x="1419354" y="5291072"/>
            <a:ext cx="257181" cy="710759"/>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8" name="TextBox 5"/>
          <p:cNvSpPr txBox="1">
            <a:spLocks noChangeArrowheads="1"/>
          </p:cNvSpPr>
          <p:nvPr/>
        </p:nvSpPr>
        <p:spPr bwMode="auto">
          <a:xfrm>
            <a:off x="965474" y="3571038"/>
            <a:ext cx="457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r>
              <a:rPr lang="en-US" altLang="en-US" sz="1800" b="1" dirty="0">
                <a:solidFill>
                  <a:schemeClr val="accent1"/>
                </a:solidFill>
              </a:rPr>
              <a:t>#1</a:t>
            </a:r>
          </a:p>
        </p:txBody>
      </p:sp>
      <p:sp>
        <p:nvSpPr>
          <p:cNvPr id="19" name="TextBox 14"/>
          <p:cNvSpPr txBox="1">
            <a:spLocks noChangeArrowheads="1"/>
          </p:cNvSpPr>
          <p:nvPr/>
        </p:nvSpPr>
        <p:spPr bwMode="auto">
          <a:xfrm>
            <a:off x="948541" y="4581725"/>
            <a:ext cx="4572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r>
              <a:rPr lang="en-US" altLang="en-US" sz="1800" b="1" dirty="0">
                <a:solidFill>
                  <a:schemeClr val="accent1"/>
                </a:solidFill>
              </a:rPr>
              <a:t>#2</a:t>
            </a:r>
          </a:p>
        </p:txBody>
      </p:sp>
      <p:sp>
        <p:nvSpPr>
          <p:cNvPr id="20" name="TextBox 15"/>
          <p:cNvSpPr txBox="1">
            <a:spLocks noChangeArrowheads="1"/>
          </p:cNvSpPr>
          <p:nvPr/>
        </p:nvSpPr>
        <p:spPr bwMode="auto">
          <a:xfrm>
            <a:off x="990737" y="5462301"/>
            <a:ext cx="4572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r>
              <a:rPr lang="en-US" altLang="en-US" sz="1800" b="1" dirty="0">
                <a:solidFill>
                  <a:schemeClr val="accent1"/>
                </a:solidFill>
              </a:rPr>
              <a:t>#3</a:t>
            </a:r>
          </a:p>
        </p:txBody>
      </p:sp>
      <p:sp>
        <p:nvSpPr>
          <p:cNvPr id="21" name="Rectangle 20"/>
          <p:cNvSpPr/>
          <p:nvPr/>
        </p:nvSpPr>
        <p:spPr>
          <a:xfrm>
            <a:off x="4915362" y="5196085"/>
            <a:ext cx="3006436" cy="646331"/>
          </a:xfrm>
          <a:prstGeom prst="rect">
            <a:avLst/>
          </a:prstGeom>
          <a:noFill/>
        </p:spPr>
        <p:txBody>
          <a:bodyPr wrap="square" lIns="91440" tIns="45720" rIns="91440" bIns="45720">
            <a:spAutoFit/>
          </a:bodyPr>
          <a:lstStyle/>
          <a:p>
            <a:pPr algn="ctr"/>
            <a:r>
              <a:rPr lang="mr-IN" sz="3600">
                <a:ln w="0"/>
                <a:solidFill>
                  <a:schemeClr val="accent1"/>
                </a:solidFill>
                <a:effectLst>
                  <a:outerShdw blurRad="38100" dist="25400" dir="5400000" algn="ctr" rotWithShape="0">
                    <a:srgbClr val="6E747A">
                      <a:alpha val="43000"/>
                    </a:srgbClr>
                  </a:outerShdw>
                </a:effectLst>
              </a:rPr>
              <a:t>…</a:t>
            </a:r>
            <a:r>
              <a:rPr lang="en-US" sz="3600" dirty="0">
                <a:ln w="0"/>
                <a:solidFill>
                  <a:schemeClr val="accent1"/>
                </a:solidFill>
                <a:effectLst>
                  <a:outerShdw blurRad="38100" dist="25400" dir="5400000" algn="ctr" rotWithShape="0">
                    <a:srgbClr val="6E747A">
                      <a:alpha val="43000"/>
                    </a:srgbClr>
                  </a:outerShdw>
                </a:effectLst>
              </a:rPr>
              <a:t>and m</a:t>
            </a:r>
            <a:r>
              <a:rPr lang="en-US" sz="3600" b="0" cap="none" spc="0" dirty="0">
                <a:ln w="0"/>
                <a:solidFill>
                  <a:schemeClr val="accent1"/>
                </a:solidFill>
                <a:effectLst>
                  <a:outerShdw blurRad="38100" dist="25400" dir="5400000" algn="ctr" rotWithShape="0">
                    <a:srgbClr val="6E747A">
                      <a:alpha val="43000"/>
                    </a:srgbClr>
                  </a:outerShdw>
                </a:effectLst>
              </a:rPr>
              <a:t>ingle!</a:t>
            </a:r>
          </a:p>
        </p:txBody>
      </p:sp>
      <p:sp>
        <p:nvSpPr>
          <p:cNvPr id="22" name="TextBox 21"/>
          <p:cNvSpPr txBox="1"/>
          <p:nvPr/>
        </p:nvSpPr>
        <p:spPr>
          <a:xfrm>
            <a:off x="1634199" y="5726136"/>
            <a:ext cx="685665" cy="276999"/>
          </a:xfrm>
          <a:prstGeom prst="rect">
            <a:avLst/>
          </a:prstGeom>
          <a:noFill/>
        </p:spPr>
        <p:txBody>
          <a:bodyPr wrap="square" rtlCol="0">
            <a:spAutoFit/>
          </a:bodyPr>
          <a:lstStyle/>
          <a:p>
            <a:r>
              <a:rPr lang="en-US" sz="1200" b="1" dirty="0">
                <a:solidFill>
                  <a:srgbClr val="C00000"/>
                </a:solidFill>
              </a:rPr>
              <a:t>+Back</a:t>
            </a:r>
          </a:p>
        </p:txBody>
      </p:sp>
      <p:pic>
        <p:nvPicPr>
          <p:cNvPr id="2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2340352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1060785" y="868864"/>
            <a:ext cx="7239000" cy="669925"/>
          </a:xfrm>
        </p:spPr>
        <p:txBody>
          <a:bodyPr>
            <a:normAutofit fontScale="90000"/>
          </a:bodyPr>
          <a:lstStyle/>
          <a:p>
            <a:pPr algn="ctr" eaLnBrk="1" fontAlgn="auto" hangingPunct="1">
              <a:spcAft>
                <a:spcPts val="0"/>
              </a:spcAft>
              <a:defRPr/>
            </a:pPr>
            <a:r>
              <a:rPr lang="en-US" dirty="0">
                <a:solidFill>
                  <a:schemeClr val="bg2">
                    <a:lumMod val="25000"/>
                  </a:schemeClr>
                </a:solidFill>
              </a:rPr>
              <a:t>Final LPAC MOY Power Point</a:t>
            </a:r>
            <a:endParaRPr lang="en-US" dirty="0">
              <a:solidFill>
                <a:schemeClr val="tx1">
                  <a:lumMod val="75000"/>
                  <a:lumOff val="25000"/>
                </a:schemeClr>
              </a:solidFill>
              <a:latin typeface="Bookman Old Style" charset="0"/>
            </a:endParaRPr>
          </a:p>
        </p:txBody>
      </p:sp>
      <p:sp>
        <p:nvSpPr>
          <p:cNvPr id="121859" name="Content Placeholder 2"/>
          <p:cNvSpPr>
            <a:spLocks noGrp="1"/>
          </p:cNvSpPr>
          <p:nvPr>
            <p:ph idx="1"/>
          </p:nvPr>
        </p:nvSpPr>
        <p:spPr>
          <a:xfrm>
            <a:off x="930441" y="1925638"/>
            <a:ext cx="7369343" cy="4097337"/>
          </a:xfrm>
        </p:spPr>
        <p:txBody>
          <a:bodyPr>
            <a:normAutofit/>
          </a:bodyPr>
          <a:lstStyle/>
          <a:p>
            <a:pPr algn="ctr" eaLnBrk="1" hangingPunct="1">
              <a:lnSpc>
                <a:spcPct val="80000"/>
              </a:lnSpc>
              <a:spcBef>
                <a:spcPts val="575"/>
              </a:spcBef>
              <a:buFont typeface="Wingdings 2" panose="05020102010507070707" pitchFamily="18" charset="2"/>
              <a:buChar char=""/>
              <a:defRPr/>
            </a:pPr>
            <a:endParaRPr lang="en-US" altLang="en-US" sz="2800" dirty="0"/>
          </a:p>
          <a:p>
            <a:pPr marL="0" indent="0" algn="ctr" eaLnBrk="1" hangingPunct="1">
              <a:lnSpc>
                <a:spcPct val="80000"/>
              </a:lnSpc>
              <a:spcBef>
                <a:spcPts val="575"/>
              </a:spcBef>
              <a:buFont typeface="Calibri" panose="020F0502020204030204" pitchFamily="34" charset="0"/>
              <a:buNone/>
              <a:defRPr/>
            </a:pPr>
            <a:r>
              <a:rPr lang="en-US" altLang="en-US" sz="2800" dirty="0">
                <a:solidFill>
                  <a:schemeClr val="bg2">
                    <a:lumMod val="25000"/>
                  </a:schemeClr>
                </a:solidFill>
              </a:rPr>
              <a:t>The final PowerPoint and all other LPAC guides and documents will be posted on the Language Proficiency Assessment Committee Resources page of the Student Assessment Division website at:</a:t>
            </a:r>
          </a:p>
          <a:p>
            <a:pPr marL="0" indent="0" algn="ctr" eaLnBrk="1" hangingPunct="1">
              <a:lnSpc>
                <a:spcPct val="80000"/>
              </a:lnSpc>
              <a:spcBef>
                <a:spcPts val="575"/>
              </a:spcBef>
              <a:buFont typeface="Calibri" panose="020F0502020204030204" pitchFamily="34" charset="0"/>
              <a:buNone/>
              <a:defRPr/>
            </a:pPr>
            <a:endParaRPr lang="en-US" altLang="en-US" sz="2800" dirty="0">
              <a:solidFill>
                <a:schemeClr val="bg2">
                  <a:lumMod val="25000"/>
                </a:schemeClr>
              </a:solidFill>
            </a:endParaRPr>
          </a:p>
          <a:p>
            <a:pPr marL="0" indent="0" algn="ctr" eaLnBrk="1" hangingPunct="1">
              <a:lnSpc>
                <a:spcPct val="80000"/>
              </a:lnSpc>
              <a:spcBef>
                <a:spcPts val="575"/>
              </a:spcBef>
              <a:buFont typeface="Calibri" panose="020F0502020204030204" pitchFamily="34" charset="0"/>
              <a:buNone/>
              <a:defRPr/>
            </a:pPr>
            <a:r>
              <a:rPr lang="en-US" altLang="en-US" sz="2800" dirty="0"/>
              <a:t> </a:t>
            </a:r>
            <a:r>
              <a:rPr lang="en-US" altLang="en-US" sz="2800" dirty="0">
                <a:solidFill>
                  <a:srgbClr val="7D8525"/>
                </a:solidFill>
                <a:latin typeface="Gill Sans MT" panose="020B0502020104020203" pitchFamily="34" charset="0"/>
                <a:hlinkClick r:id="rId3"/>
              </a:rPr>
              <a:t>http://tea.texas.gov/student.assessment/ell/lpac/</a:t>
            </a:r>
            <a:r>
              <a:rPr lang="en-US" altLang="en-US" sz="2800" dirty="0">
                <a:solidFill>
                  <a:srgbClr val="7D8525"/>
                </a:solidFill>
                <a:latin typeface="Gill Sans MT" panose="020B0502020104020203" pitchFamily="34" charset="0"/>
              </a:rPr>
              <a:t> </a:t>
            </a:r>
          </a:p>
          <a:p>
            <a:pPr algn="ctr" eaLnBrk="1" hangingPunct="1">
              <a:lnSpc>
                <a:spcPct val="80000"/>
              </a:lnSpc>
              <a:spcBef>
                <a:spcPts val="575"/>
              </a:spcBef>
              <a:buFont typeface="Wingdings 2" panose="05020102010507070707" pitchFamily="18" charset="2"/>
              <a:buChar char=""/>
              <a:defRPr/>
            </a:pPr>
            <a:endParaRPr lang="en-US" altLang="en-US" sz="2800" b="1" dirty="0">
              <a:solidFill>
                <a:srgbClr val="7D8525"/>
              </a:solidFill>
              <a:latin typeface="Gill Sans MT" panose="020B0502020104020203" pitchFamily="34" charset="0"/>
            </a:endParaRPr>
          </a:p>
        </p:txBody>
      </p:sp>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249596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Accessibility Features!</a:t>
            </a:r>
          </a:p>
        </p:txBody>
      </p:sp>
      <p:sp>
        <p:nvSpPr>
          <p:cNvPr id="3" name="Content Placeholder 12"/>
          <p:cNvSpPr txBox="1">
            <a:spLocks/>
          </p:cNvSpPr>
          <p:nvPr/>
        </p:nvSpPr>
        <p:spPr>
          <a:xfrm>
            <a:off x="822960" y="2550694"/>
            <a:ext cx="7679690" cy="392630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Font typeface="Wingdings" panose="05000000000000000000" pitchFamily="2" charset="2"/>
              <a:buChar char="ü"/>
              <a:defRPr/>
            </a:pPr>
            <a:r>
              <a:rPr lang="en-US" sz="2900">
                <a:solidFill>
                  <a:schemeClr val="accent1">
                    <a:lumMod val="75000"/>
                  </a:schemeClr>
                </a:solidFill>
              </a:rPr>
              <a:t> Use of amplification devices (e.g., speakers, frequency-modulated [FM] systems)</a:t>
            </a:r>
          </a:p>
          <a:p>
            <a:pPr>
              <a:lnSpc>
                <a:spcPct val="100000"/>
              </a:lnSpc>
              <a:buFont typeface="Wingdings" panose="05000000000000000000" pitchFamily="2" charset="2"/>
              <a:buChar char="ü"/>
              <a:defRPr/>
            </a:pPr>
            <a:r>
              <a:rPr lang="en-US" sz="2900" dirty="0">
                <a:solidFill>
                  <a:schemeClr val="accent1">
                    <a:lumMod val="75000"/>
                  </a:schemeClr>
                </a:solidFill>
              </a:rPr>
              <a:t> Use of projection devices (e.g., closed-circuit televisions [CCTVs] or LCD projectors for online tests) </a:t>
            </a:r>
          </a:p>
          <a:p>
            <a:pPr>
              <a:defRPr/>
            </a:pP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894265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Assessment Accommodations</a:t>
            </a:r>
          </a:p>
        </p:txBody>
      </p:sp>
      <p:graphicFrame>
        <p:nvGraphicFramePr>
          <p:cNvPr id="4" name="Diagram 3"/>
          <p:cNvGraphicFramePr/>
          <p:nvPr>
            <p:extLst>
              <p:ext uri="{D42A27DB-BD31-4B8C-83A1-F6EECF244321}">
                <p14:modId xmlns:p14="http://schemas.microsoft.com/office/powerpoint/2010/main" val="1920784925"/>
              </p:ext>
            </p:extLst>
          </p:nvPr>
        </p:nvGraphicFramePr>
        <p:xfrm>
          <a:off x="1655163" y="1737361"/>
          <a:ext cx="6406088" cy="431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493105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 Designated Supports</a:t>
            </a:r>
          </a:p>
        </p:txBody>
      </p:sp>
      <p:sp>
        <p:nvSpPr>
          <p:cNvPr id="9" name="Content Placeholder 3"/>
          <p:cNvSpPr>
            <a:spLocks noGrp="1"/>
          </p:cNvSpPr>
          <p:nvPr>
            <p:ph sz="half" idx="1"/>
          </p:nvPr>
        </p:nvSpPr>
        <p:spPr>
          <a:xfrm>
            <a:off x="822960" y="1985216"/>
            <a:ext cx="3341370" cy="4439919"/>
          </a:xfrm>
        </p:spPr>
        <p:txBody>
          <a:bodyPr>
            <a:normAutofit/>
          </a:bodyPr>
          <a:lstStyle/>
          <a:p>
            <a:pPr marL="0" indent="0">
              <a:buNone/>
              <a:defRPr/>
            </a:pPr>
            <a:r>
              <a:rPr lang="en-US" sz="2600" dirty="0">
                <a:ea typeface="ＭＳ Ｐゴシック" charset="0"/>
                <a:cs typeface="ＭＳ Ｐゴシック" charset="0"/>
              </a:rPr>
              <a:t>STAAR, STAAR Spanish, and TELPAS accommodations:</a:t>
            </a:r>
          </a:p>
          <a:p>
            <a:pPr marL="0" indent="0">
              <a:buNone/>
              <a:defRPr/>
            </a:pPr>
            <a:endParaRPr lang="en-US" sz="1050" dirty="0">
              <a:ea typeface="ＭＳ Ｐゴシック" charset="0"/>
              <a:cs typeface="ＭＳ Ｐゴシック" charset="0"/>
            </a:endParaRPr>
          </a:p>
          <a:p>
            <a:pPr lvl="1">
              <a:buFont typeface="Wingdings" charset="0"/>
              <a:buChar char="§"/>
              <a:defRPr/>
            </a:pPr>
            <a:r>
              <a:rPr lang="en-US" dirty="0">
                <a:ea typeface="ＭＳ Ｐゴシック" charset="0"/>
              </a:rPr>
              <a:t>Description of Accommodation</a:t>
            </a:r>
          </a:p>
          <a:p>
            <a:pPr lvl="1">
              <a:buFont typeface="Wingdings" charset="0"/>
              <a:buChar char="§"/>
              <a:defRPr/>
            </a:pPr>
            <a:r>
              <a:rPr lang="en-US" dirty="0">
                <a:ea typeface="ＭＳ Ｐゴシック" charset="0"/>
              </a:rPr>
              <a:t>Assessments</a:t>
            </a:r>
          </a:p>
          <a:p>
            <a:pPr lvl="1">
              <a:buFont typeface="Wingdings" charset="0"/>
              <a:buChar char="§"/>
              <a:defRPr/>
            </a:pPr>
            <a:r>
              <a:rPr lang="en-US" dirty="0">
                <a:ea typeface="ＭＳ Ｐゴシック" charset="0"/>
              </a:rPr>
              <a:t>Student Eligibility Criteria</a:t>
            </a:r>
          </a:p>
          <a:p>
            <a:pPr lvl="1">
              <a:buFont typeface="Wingdings" charset="0"/>
              <a:buChar char="§"/>
              <a:defRPr/>
            </a:pPr>
            <a:r>
              <a:rPr lang="en-US" dirty="0">
                <a:ea typeface="ＭＳ Ｐゴシック" charset="0"/>
              </a:rPr>
              <a:t>Authority for Decision and Required Documentation</a:t>
            </a:r>
          </a:p>
          <a:p>
            <a:pPr lvl="1">
              <a:buFont typeface="Wingdings" charset="0"/>
              <a:buChar char="§"/>
              <a:defRPr/>
            </a:pPr>
            <a:r>
              <a:rPr lang="en-US" dirty="0">
                <a:ea typeface="ＭＳ Ｐゴシック" charset="0"/>
              </a:rPr>
              <a:t>Examples/Types</a:t>
            </a:r>
          </a:p>
          <a:p>
            <a:pPr lvl="1">
              <a:buFont typeface="Wingdings" charset="0"/>
              <a:buChar char="§"/>
              <a:defRPr/>
            </a:pPr>
            <a:r>
              <a:rPr lang="en-US" dirty="0">
                <a:ea typeface="ＭＳ Ｐゴシック" charset="0"/>
              </a:rPr>
              <a:t>Special Instructions/Considerations </a:t>
            </a:r>
          </a:p>
          <a:p>
            <a:endParaRPr lang="en-US" dirty="0"/>
          </a:p>
        </p:txBody>
      </p:sp>
      <p:sp>
        <p:nvSpPr>
          <p:cNvPr id="10" name="Left Brace 9"/>
          <p:cNvSpPr/>
          <p:nvPr/>
        </p:nvSpPr>
        <p:spPr>
          <a:xfrm>
            <a:off x="4339390" y="4086162"/>
            <a:ext cx="327298" cy="1840285"/>
          </a:xfrm>
          <a:prstGeom prst="leftBrace">
            <a:avLst/>
          </a:prstGeom>
          <a:ln w="44450">
            <a:solidFill>
              <a:schemeClr val="accent1"/>
            </a:solidFill>
            <a:headEnd w="sm"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10889" y="1985216"/>
            <a:ext cx="3230063" cy="3941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837882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1" y="972557"/>
            <a:ext cx="7863839" cy="1181100"/>
          </a:xfrm>
        </p:spPr>
        <p:txBody>
          <a:bodyPr anchor="t">
            <a:normAutofit fontScale="90000"/>
          </a:bodyPr>
          <a:lstStyle/>
          <a:p>
            <a:pPr eaLnBrk="1" fontAlgn="auto" hangingPunct="1">
              <a:spcAft>
                <a:spcPts val="0"/>
              </a:spcAft>
              <a:defRPr/>
            </a:pPr>
            <a:r>
              <a:rPr lang="en-US" dirty="0">
                <a:solidFill>
                  <a:schemeClr val="bg2">
                    <a:lumMod val="25000"/>
                  </a:schemeClr>
                </a:solidFill>
                <a:ea typeface="ＭＳ Ｐゴシック" charset="0"/>
              </a:rPr>
              <a:t>LPAC Decision-Making Authority</a:t>
            </a:r>
          </a:p>
        </p:txBody>
      </p:sp>
      <p:sp>
        <p:nvSpPr>
          <p:cNvPr id="52228" name="Content Placeholder 7"/>
          <p:cNvSpPr>
            <a:spLocks noGrp="1"/>
          </p:cNvSpPr>
          <p:nvPr>
            <p:ph sz="half" idx="2"/>
          </p:nvPr>
        </p:nvSpPr>
        <p:spPr>
          <a:xfrm>
            <a:off x="4664075" y="2225675"/>
            <a:ext cx="3702050" cy="4022725"/>
          </a:xfrm>
        </p:spPr>
        <p:txBody>
          <a:bodyPr/>
          <a:lstStyle/>
          <a:p>
            <a:pPr marL="90488" lvl="1" indent="-90488" eaLnBrk="1" hangingPunct="1">
              <a:spcBef>
                <a:spcPts val="575"/>
              </a:spcBef>
              <a:spcAft>
                <a:spcPts val="200"/>
              </a:spcAft>
              <a:buFont typeface="Wingdings 2" panose="05020102010507070707" pitchFamily="18" charset="2"/>
              <a:buChar char=""/>
              <a:defRPr/>
            </a:pPr>
            <a:r>
              <a:rPr lang="en-US" altLang="en-US" sz="2000" dirty="0">
                <a:solidFill>
                  <a:schemeClr val="bg2">
                    <a:lumMod val="25000"/>
                  </a:schemeClr>
                </a:solidFill>
              </a:rPr>
              <a:t> The “Authority for Decision and Required Documentation” section of the document indicates the </a:t>
            </a:r>
            <a:r>
              <a:rPr lang="en-US" altLang="en-US" sz="2000" u="sng" dirty="0">
                <a:solidFill>
                  <a:schemeClr val="bg2">
                    <a:lumMod val="25000"/>
                  </a:schemeClr>
                </a:solidFill>
              </a:rPr>
              <a:t>committee authorized</a:t>
            </a:r>
            <a:r>
              <a:rPr lang="en-US" altLang="en-US" sz="2000" dirty="0">
                <a:solidFill>
                  <a:schemeClr val="bg2">
                    <a:lumMod val="25000"/>
                  </a:schemeClr>
                </a:solidFill>
              </a:rPr>
              <a:t> to recommend the designated support.</a:t>
            </a:r>
          </a:p>
          <a:p>
            <a:pPr eaLnBrk="1" hangingPunct="1">
              <a:buFont typeface="Wingdings 2" panose="05020102010507070707" pitchFamily="18" charset="2"/>
              <a:buChar char=""/>
              <a:defRPr/>
            </a:pPr>
            <a:endParaRPr lang="en-US" altLang="en-US" dirty="0">
              <a:solidFill>
                <a:schemeClr val="bg2">
                  <a:lumMod val="25000"/>
                </a:schemeClr>
              </a:solidFill>
              <a:ea typeface="MS PGothic" panose="020B0600070205080204" pitchFamily="34" charset="-128"/>
            </a:endParaRPr>
          </a:p>
          <a:p>
            <a:pPr marL="90488" lvl="1" indent="-90488" eaLnBrk="1" hangingPunct="1">
              <a:spcBef>
                <a:spcPts val="575"/>
              </a:spcBef>
              <a:spcAft>
                <a:spcPts val="200"/>
              </a:spcAft>
              <a:buFont typeface="Wingdings 2" panose="05020102010507070707" pitchFamily="18" charset="2"/>
              <a:buChar char=""/>
              <a:defRPr/>
            </a:pPr>
            <a:r>
              <a:rPr lang="en-US" altLang="en-US" sz="2000" dirty="0">
                <a:solidFill>
                  <a:schemeClr val="bg2">
                    <a:lumMod val="25000"/>
                  </a:schemeClr>
                </a:solidFill>
              </a:rPr>
              <a:t> This bullet indicates that </a:t>
            </a:r>
            <a:r>
              <a:rPr lang="en-US" altLang="en-US" sz="2000" u="sng" dirty="0">
                <a:solidFill>
                  <a:schemeClr val="bg2">
                    <a:lumMod val="25000"/>
                  </a:schemeClr>
                </a:solidFill>
              </a:rPr>
              <a:t>LPACs alone</a:t>
            </a:r>
            <a:r>
              <a:rPr lang="en-US" altLang="en-US" sz="2000" dirty="0">
                <a:solidFill>
                  <a:schemeClr val="bg2">
                    <a:lumMod val="25000"/>
                  </a:schemeClr>
                </a:solidFill>
              </a:rPr>
              <a:t> can recommend the use of the designated support. </a:t>
            </a:r>
          </a:p>
        </p:txBody>
      </p:sp>
      <p:pic>
        <p:nvPicPr>
          <p:cNvPr id="58372"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64209" t="11255" r="18958" b="19865"/>
          <a:stretch>
            <a:fillRect/>
          </a:stretch>
        </p:blipFill>
        <p:spPr>
          <a:xfrm>
            <a:off x="822961" y="2012784"/>
            <a:ext cx="3270539" cy="3997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Straight Arrow Connector 9"/>
          <p:cNvCxnSpPr>
            <a:cxnSpLocks/>
          </p:cNvCxnSpPr>
          <p:nvPr/>
        </p:nvCxnSpPr>
        <p:spPr>
          <a:xfrm flipH="1">
            <a:off x="3693452" y="4584032"/>
            <a:ext cx="992848" cy="0"/>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3"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584653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*LPAC as Independent Authority</a:t>
            </a:r>
          </a:p>
        </p:txBody>
      </p:sp>
      <p:graphicFrame>
        <p:nvGraphicFramePr>
          <p:cNvPr id="6" name="Table 5" descr="Table listing the designated supports that are approved locally."/>
          <p:cNvGraphicFramePr>
            <a:graphicFrameLocks noGrp="1"/>
          </p:cNvGraphicFramePr>
          <p:nvPr>
            <p:extLst>
              <p:ext uri="{D42A27DB-BD31-4B8C-83A1-F6EECF244321}">
                <p14:modId xmlns:p14="http://schemas.microsoft.com/office/powerpoint/2010/main" val="1001016580"/>
              </p:ext>
            </p:extLst>
          </p:nvPr>
        </p:nvGraphicFramePr>
        <p:xfrm>
          <a:off x="807022" y="2058589"/>
          <a:ext cx="7807588" cy="3017496"/>
        </p:xfrm>
        <a:graphic>
          <a:graphicData uri="http://schemas.openxmlformats.org/drawingml/2006/table">
            <a:tbl>
              <a:tblPr bandRow="1">
                <a:tableStyleId>{073A0DAA-6AF3-43AB-8588-CEC1D06C72B9}</a:tableStyleId>
              </a:tblPr>
              <a:tblGrid>
                <a:gridCol w="1951897">
                  <a:extLst>
                    <a:ext uri="{9D8B030D-6E8A-4147-A177-3AD203B41FA5}">
                      <a16:colId xmlns="" xmlns:a16="http://schemas.microsoft.com/office/drawing/2014/main" val="20000"/>
                    </a:ext>
                  </a:extLst>
                </a:gridCol>
                <a:gridCol w="1951897">
                  <a:extLst>
                    <a:ext uri="{9D8B030D-6E8A-4147-A177-3AD203B41FA5}">
                      <a16:colId xmlns="" xmlns:a16="http://schemas.microsoft.com/office/drawing/2014/main" val="20001"/>
                    </a:ext>
                  </a:extLst>
                </a:gridCol>
                <a:gridCol w="1826253">
                  <a:extLst>
                    <a:ext uri="{9D8B030D-6E8A-4147-A177-3AD203B41FA5}">
                      <a16:colId xmlns="" xmlns:a16="http://schemas.microsoft.com/office/drawing/2014/main" val="20002"/>
                    </a:ext>
                  </a:extLst>
                </a:gridCol>
                <a:gridCol w="2077541">
                  <a:extLst>
                    <a:ext uri="{9D8B030D-6E8A-4147-A177-3AD203B41FA5}">
                      <a16:colId xmlns="" xmlns:a16="http://schemas.microsoft.com/office/drawing/2014/main" val="20003"/>
                    </a:ext>
                  </a:extLst>
                </a:gridCol>
              </a:tblGrid>
              <a:tr h="823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Basic Transcribing* </a:t>
                      </a:r>
                      <a:endParaRPr lang="en-US" sz="1800" b="0" dirty="0">
                        <a:solidFill>
                          <a:schemeClr val="tx1"/>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Braille </a:t>
                      </a:r>
                      <a:endParaRPr lang="en-US" sz="1800" b="0" dirty="0">
                        <a:solidFill>
                          <a:schemeClr val="tx1"/>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Calculation Aids</a:t>
                      </a: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solidFill>
                        </a:rPr>
                        <a:t>Content &amp; Language Supports*^</a:t>
                      </a: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accent1"/>
                        </a:solidFill>
                      </a:endParaRPr>
                    </a:p>
                  </a:txBody>
                  <a:tcPr marL="68581" marR="68581" marT="45716" marB="45716"/>
                </a:tc>
                <a:extLst>
                  <a:ext uri="{0D108BD9-81ED-4DB2-BD59-A6C34878D82A}">
                    <a16:rowId xmlns="" xmlns:a16="http://schemas.microsoft.com/office/drawing/2014/main" val="10000"/>
                  </a:ext>
                </a:extLst>
              </a:tr>
              <a:tr h="823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Extra Time*^</a:t>
                      </a: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Individualized Structured</a:t>
                      </a:r>
                      <a:r>
                        <a:rPr lang="en-US" sz="1800" baseline="0" dirty="0"/>
                        <a:t> Reminders*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Large Print*</a:t>
                      </a: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0000"/>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Manipulating Test Materials*</a:t>
                      </a: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marL="68581" marR="68581" marT="45716" marB="45716"/>
                </a:tc>
                <a:extLst>
                  <a:ext uri="{0D108BD9-81ED-4DB2-BD59-A6C34878D82A}">
                    <a16:rowId xmlns="" xmlns:a16="http://schemas.microsoft.com/office/drawing/2014/main" val="10001"/>
                  </a:ext>
                </a:extLst>
              </a:tr>
              <a:tr h="823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Mathematics Manipulatives*</a:t>
                      </a:r>
                      <a:r>
                        <a:rPr lang="en-US" sz="1800" baseline="0" dirty="0"/>
                        <a:t> </a:t>
                      </a: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solidFill>
                        </a:rPr>
                        <a:t>Oral</a:t>
                      </a:r>
                      <a:r>
                        <a:rPr lang="en-US" sz="1800" dirty="0"/>
                        <a:t>/Signed </a:t>
                      </a:r>
                      <a:r>
                        <a:rPr lang="en-US" sz="1800" dirty="0">
                          <a:solidFill>
                            <a:schemeClr val="accent1"/>
                          </a:solidFill>
                        </a:rPr>
                        <a:t>Administration*^</a:t>
                      </a:r>
                      <a:r>
                        <a:rPr lang="en-US" sz="1800" dirty="0">
                          <a:solidFill>
                            <a:srgbClr val="FF0000"/>
                          </a:solidFill>
                        </a:rPr>
                        <a:t> </a:t>
                      </a:r>
                      <a:endParaRPr lang="en-US" sz="18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Spelling Assistance </a:t>
                      </a: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accent1"/>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Supplemental Aids*</a:t>
                      </a: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marL="68581" marR="68581" marT="45716" marB="45716"/>
                </a:tc>
                <a:extLst>
                  <a:ext uri="{0D108BD9-81ED-4DB2-BD59-A6C34878D82A}">
                    <a16:rowId xmlns="" xmlns:a16="http://schemas.microsoft.com/office/drawing/2014/main" val="10002"/>
                  </a:ext>
                </a:extLst>
              </a:tr>
            </a:tbl>
          </a:graphicData>
        </a:graphic>
      </p:graphicFrame>
      <p:sp>
        <p:nvSpPr>
          <p:cNvPr id="7" name="TextBox 6" descr="OA, content, and language and vocabulary supports are embedded in the STAAR online interface.&#10;"/>
          <p:cNvSpPr txBox="1">
            <a:spLocks noChangeArrowheads="1"/>
          </p:cNvSpPr>
          <p:nvPr/>
        </p:nvSpPr>
        <p:spPr bwMode="auto">
          <a:xfrm>
            <a:off x="807022" y="5076085"/>
            <a:ext cx="7559738"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sz="2000" dirty="0">
                <a:solidFill>
                  <a:schemeClr val="accent1"/>
                </a:solidFill>
              </a:rPr>
              <a:t>OA, content and language supports are embedded in the STAAR online interface.</a:t>
            </a:r>
          </a:p>
          <a:p>
            <a:pPr algn="ctr"/>
            <a:r>
              <a:rPr lang="en-US" altLang="en-US" sz="2000" dirty="0">
                <a:solidFill>
                  <a:schemeClr val="accent1"/>
                </a:solidFill>
              </a:rPr>
              <a:t>^ Linguistic Accommodations</a:t>
            </a:r>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772069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22325" y="287338"/>
            <a:ext cx="7543800" cy="1449387"/>
          </a:xfrm>
        </p:spPr>
        <p:txBody>
          <a:bodyPr/>
          <a:lstStyle/>
          <a:p>
            <a:pPr>
              <a:defRPr/>
            </a:pPr>
            <a:r>
              <a:rPr lang="en-US" sz="4000" dirty="0">
                <a:solidFill>
                  <a:schemeClr val="bg2">
                    <a:lumMod val="25000"/>
                  </a:schemeClr>
                </a:solidFill>
              </a:rPr>
              <a:t>Changes to Locally-Approved Designated Supports</a:t>
            </a:r>
          </a:p>
        </p:txBody>
      </p:sp>
      <p:sp>
        <p:nvSpPr>
          <p:cNvPr id="60419" name="Content Placeholder 8"/>
          <p:cNvSpPr>
            <a:spLocks noGrp="1"/>
          </p:cNvSpPr>
          <p:nvPr>
            <p:ph idx="1"/>
          </p:nvPr>
        </p:nvSpPr>
        <p:spPr>
          <a:xfrm>
            <a:off x="822325" y="2057400"/>
            <a:ext cx="7543800" cy="4191000"/>
          </a:xfrm>
        </p:spPr>
        <p:txBody>
          <a:bodyPr/>
          <a:lstStyle/>
          <a:p>
            <a:pPr marL="90488" lvl="1" indent="-90488" eaLnBrk="1" hangingPunct="1">
              <a:spcBef>
                <a:spcPts val="575"/>
              </a:spcBef>
              <a:spcAft>
                <a:spcPts val="200"/>
              </a:spcAft>
              <a:buSzPct val="100000"/>
              <a:buFont typeface="Wingdings 2" panose="05020102010507070707" pitchFamily="18" charset="2"/>
              <a:buChar char=""/>
              <a:defRPr/>
            </a:pPr>
            <a:r>
              <a:rPr lang="en-US" altLang="en-US" sz="2400" dirty="0">
                <a:solidFill>
                  <a:schemeClr val="bg2">
                    <a:lumMod val="25000"/>
                  </a:schemeClr>
                </a:solidFill>
              </a:rPr>
              <a:t> Content and language supports have been </a:t>
            </a:r>
            <a:r>
              <a:rPr lang="en-US" altLang="en-US" sz="2400" u="sng" dirty="0">
                <a:solidFill>
                  <a:schemeClr val="bg2">
                    <a:lumMod val="25000"/>
                  </a:schemeClr>
                </a:solidFill>
              </a:rPr>
              <a:t>combined</a:t>
            </a:r>
            <a:r>
              <a:rPr lang="en-US" altLang="en-US" sz="2400" dirty="0">
                <a:solidFill>
                  <a:schemeClr val="bg2">
                    <a:lumMod val="25000"/>
                  </a:schemeClr>
                </a:solidFill>
              </a:rPr>
              <a:t> into one embedded support</a:t>
            </a:r>
          </a:p>
          <a:p>
            <a:pPr marL="90488" lvl="1" indent="-90488" eaLnBrk="1" hangingPunct="1">
              <a:spcBef>
                <a:spcPts val="575"/>
              </a:spcBef>
              <a:spcAft>
                <a:spcPts val="200"/>
              </a:spcAft>
              <a:buSzPct val="100000"/>
              <a:buFont typeface="Wingdings 2" panose="05020102010507070707" pitchFamily="18" charset="2"/>
              <a:buChar char=""/>
              <a:defRPr/>
            </a:pPr>
            <a:r>
              <a:rPr lang="en-US" altLang="en-US" sz="2400" dirty="0">
                <a:solidFill>
                  <a:schemeClr val="bg2">
                    <a:lumMod val="25000"/>
                  </a:schemeClr>
                </a:solidFill>
              </a:rPr>
              <a:t> STAAR Calculator Policy now includes the use of </a:t>
            </a:r>
            <a:r>
              <a:rPr lang="en-US" altLang="en-US" sz="2400" u="sng" dirty="0">
                <a:solidFill>
                  <a:schemeClr val="bg2">
                    <a:lumMod val="25000"/>
                  </a:schemeClr>
                </a:solidFill>
              </a:rPr>
              <a:t>calculators</a:t>
            </a:r>
            <a:r>
              <a:rPr lang="en-US" altLang="en-US" sz="2400" dirty="0">
                <a:solidFill>
                  <a:schemeClr val="bg2">
                    <a:lumMod val="25000"/>
                  </a:schemeClr>
                </a:solidFill>
              </a:rPr>
              <a:t> for </a:t>
            </a:r>
            <a:r>
              <a:rPr lang="en-US" altLang="en-US" sz="2400" u="sng" dirty="0">
                <a:solidFill>
                  <a:schemeClr val="bg2">
                    <a:lumMod val="25000"/>
                  </a:schemeClr>
                </a:solidFill>
              </a:rPr>
              <a:t>grade 8 science</a:t>
            </a:r>
            <a:r>
              <a:rPr lang="en-US" altLang="en-US" sz="2400" dirty="0">
                <a:solidFill>
                  <a:schemeClr val="bg2">
                    <a:lumMod val="25000"/>
                  </a:schemeClr>
                </a:solidFill>
              </a:rPr>
              <a:t> </a:t>
            </a:r>
          </a:p>
          <a:p>
            <a:pPr marL="90488" lvl="1" indent="-90488" eaLnBrk="1" hangingPunct="1">
              <a:spcBef>
                <a:spcPts val="575"/>
              </a:spcBef>
              <a:spcAft>
                <a:spcPts val="200"/>
              </a:spcAft>
              <a:buSzPct val="100000"/>
              <a:buFont typeface="Wingdings 2" panose="05020102010507070707" pitchFamily="18" charset="2"/>
              <a:buChar char=""/>
              <a:defRPr/>
            </a:pPr>
            <a:r>
              <a:rPr lang="en-US" altLang="en-US" sz="2400" dirty="0">
                <a:solidFill>
                  <a:schemeClr val="bg2">
                    <a:lumMod val="25000"/>
                  </a:schemeClr>
                </a:solidFill>
              </a:rPr>
              <a:t> Authority for decision for </a:t>
            </a:r>
            <a:r>
              <a:rPr lang="en-US" altLang="en-US" sz="2400" u="sng" dirty="0">
                <a:solidFill>
                  <a:schemeClr val="bg2">
                    <a:lumMod val="25000"/>
                  </a:schemeClr>
                </a:solidFill>
              </a:rPr>
              <a:t>math manipulatives</a:t>
            </a:r>
            <a:r>
              <a:rPr lang="en-US" altLang="en-US" sz="2400" dirty="0">
                <a:solidFill>
                  <a:schemeClr val="bg2">
                    <a:lumMod val="25000"/>
                  </a:schemeClr>
                </a:solidFill>
              </a:rPr>
              <a:t> and </a:t>
            </a:r>
            <a:r>
              <a:rPr lang="en-US" altLang="en-US" sz="2400" u="sng" dirty="0">
                <a:solidFill>
                  <a:schemeClr val="bg2">
                    <a:lumMod val="25000"/>
                  </a:schemeClr>
                </a:solidFill>
              </a:rPr>
              <a:t>supplemental aids </a:t>
            </a:r>
            <a:r>
              <a:rPr lang="en-US" altLang="en-US" sz="2400" dirty="0">
                <a:solidFill>
                  <a:schemeClr val="bg2">
                    <a:lumMod val="25000"/>
                  </a:schemeClr>
                </a:solidFill>
              </a:rPr>
              <a:t>has been expanded to include additional </a:t>
            </a:r>
            <a:r>
              <a:rPr lang="en-US" altLang="en-US" sz="2400" u="sng" dirty="0">
                <a:solidFill>
                  <a:schemeClr val="bg2">
                    <a:lumMod val="25000"/>
                  </a:schemeClr>
                </a:solidFill>
              </a:rPr>
              <a:t>campus</a:t>
            </a:r>
            <a:r>
              <a:rPr lang="en-US" altLang="en-US" sz="2400" dirty="0">
                <a:solidFill>
                  <a:schemeClr val="bg2">
                    <a:lumMod val="25000"/>
                  </a:schemeClr>
                </a:solidFill>
              </a:rPr>
              <a:t> level teams (e.g., RTIs)</a:t>
            </a:r>
          </a:p>
          <a:p>
            <a:pPr marL="90488" lvl="1" indent="-90488" eaLnBrk="1" hangingPunct="1">
              <a:spcBef>
                <a:spcPts val="575"/>
              </a:spcBef>
              <a:spcAft>
                <a:spcPts val="200"/>
              </a:spcAft>
              <a:buSzPct val="100000"/>
              <a:buFont typeface="Wingdings 2" panose="05020102010507070707" pitchFamily="18" charset="2"/>
              <a:buChar char=""/>
              <a:defRPr/>
            </a:pPr>
            <a:r>
              <a:rPr lang="en-US" altLang="en-US" sz="2400" dirty="0">
                <a:solidFill>
                  <a:schemeClr val="bg2">
                    <a:lumMod val="25000"/>
                  </a:schemeClr>
                </a:solidFill>
              </a:rPr>
              <a:t> Photocopy </a:t>
            </a:r>
            <a:r>
              <a:rPr lang="en-US" altLang="en-US" sz="2400" u="sng" dirty="0">
                <a:solidFill>
                  <a:schemeClr val="bg2">
                    <a:lumMod val="25000"/>
                  </a:schemeClr>
                </a:solidFill>
              </a:rPr>
              <a:t>not</a:t>
            </a:r>
            <a:r>
              <a:rPr lang="en-US" altLang="en-US" sz="2400" dirty="0">
                <a:solidFill>
                  <a:schemeClr val="bg2">
                    <a:lumMod val="25000"/>
                  </a:schemeClr>
                </a:solidFill>
              </a:rPr>
              <a:t> a separate designated support but has been included within other policy documents (Large Print, Other).</a:t>
            </a:r>
          </a:p>
          <a:p>
            <a:pPr lvl="1">
              <a:buFont typeface="Calibri" panose="020F0502020204030204" pitchFamily="34" charset="0"/>
              <a:buChar char="◦"/>
              <a:defRPr/>
            </a:pPr>
            <a:endParaRPr lang="en-US" altLang="en-US" sz="2300" dirty="0"/>
          </a:p>
          <a:p>
            <a:pPr lvl="1">
              <a:buFont typeface="Calibri" panose="020F0502020204030204" pitchFamily="34" charset="0"/>
              <a:buChar char="◦"/>
              <a:defRPr/>
            </a:pPr>
            <a:endParaRPr lang="en-US" altLang="en-US" sz="2300" dirty="0"/>
          </a:p>
          <a:p>
            <a:pPr>
              <a:buFont typeface="Calibri" panose="020F0502020204030204" pitchFamily="34" charset="0"/>
              <a:buChar char=" "/>
              <a:defRPr/>
            </a:pPr>
            <a:endParaRPr lang="en-US" altLang="en-US" dirty="0"/>
          </a:p>
        </p:txBody>
      </p:sp>
      <p:sp>
        <p:nvSpPr>
          <p:cNvPr id="11" name="Explosion: 8 Points 10"/>
          <p:cNvSpPr/>
          <p:nvPr/>
        </p:nvSpPr>
        <p:spPr>
          <a:xfrm rot="1045100">
            <a:off x="7399338" y="401638"/>
            <a:ext cx="1295400" cy="762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New</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0"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20647795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 Designated Supports</a:t>
            </a:r>
          </a:p>
        </p:txBody>
      </p:sp>
      <p:sp>
        <p:nvSpPr>
          <p:cNvPr id="9" name="Content Placeholder 6"/>
          <p:cNvSpPr>
            <a:spLocks noGrp="1"/>
          </p:cNvSpPr>
          <p:nvPr>
            <p:ph idx="1"/>
          </p:nvPr>
        </p:nvSpPr>
        <p:spPr>
          <a:xfrm>
            <a:off x="1114292" y="1825510"/>
            <a:ext cx="7599680" cy="3445717"/>
          </a:xfrm>
        </p:spPr>
        <p:txBody>
          <a:bodyPr>
            <a:noAutofit/>
          </a:bodyPr>
          <a:lstStyle/>
          <a:p>
            <a:pPr marL="342900" indent="-342900">
              <a:lnSpc>
                <a:spcPct val="100000"/>
              </a:lnSpc>
              <a:spcBef>
                <a:spcPts val="600"/>
              </a:spcBef>
              <a:buFont typeface="+mj-lt"/>
              <a:buAutoNum type="arabicPeriod"/>
              <a:defRPr/>
            </a:pPr>
            <a:r>
              <a:rPr lang="en-US" sz="1800" dirty="0">
                <a:solidFill>
                  <a:schemeClr val="accent2"/>
                </a:solidFill>
                <a:ea typeface="ＭＳ Ｐゴシック" charset="0"/>
                <a:cs typeface="ＭＳ Ｐゴシック" charset="0"/>
              </a:rPr>
              <a:t>Extra Time* </a:t>
            </a:r>
          </a:p>
          <a:p>
            <a:pPr marL="342900" indent="-342900">
              <a:lnSpc>
                <a:spcPct val="100000"/>
              </a:lnSpc>
              <a:spcBef>
                <a:spcPts val="600"/>
              </a:spcBef>
              <a:buFont typeface="+mj-lt"/>
              <a:buAutoNum type="arabicPeriod"/>
              <a:defRPr/>
            </a:pPr>
            <a:r>
              <a:rPr lang="en-US" sz="1800" dirty="0">
                <a:solidFill>
                  <a:schemeClr val="accent2"/>
                </a:solidFill>
                <a:ea typeface="ＭＳ Ｐゴシック" charset="0"/>
                <a:cs typeface="ＭＳ Ｐゴシック" charset="0"/>
              </a:rPr>
              <a:t>Content and Language Supports* </a:t>
            </a:r>
          </a:p>
          <a:p>
            <a:pPr marL="342900" indent="-342900">
              <a:lnSpc>
                <a:spcPct val="100000"/>
              </a:lnSpc>
              <a:spcBef>
                <a:spcPts val="600"/>
              </a:spcBef>
              <a:buFont typeface="+mj-lt"/>
              <a:buAutoNum type="arabicPeriod"/>
              <a:defRPr/>
            </a:pPr>
            <a:r>
              <a:rPr lang="en-US" sz="1800" dirty="0">
                <a:solidFill>
                  <a:schemeClr val="accent2"/>
                </a:solidFill>
                <a:ea typeface="ＭＳ Ｐゴシック" charset="0"/>
                <a:cs typeface="ＭＳ Ｐゴシック" charset="0"/>
              </a:rPr>
              <a:t>Oral/Signed Administration* </a:t>
            </a:r>
          </a:p>
          <a:p>
            <a:pPr marL="342900" indent="-342900">
              <a:lnSpc>
                <a:spcPct val="100000"/>
              </a:lnSpc>
              <a:spcBef>
                <a:spcPts val="600"/>
              </a:spcBef>
              <a:buFont typeface="+mj-lt"/>
              <a:buAutoNum type="arabicPeriod"/>
              <a:defRPr/>
            </a:pPr>
            <a:r>
              <a:rPr lang="en-US" sz="1800" dirty="0">
                <a:ea typeface="ＭＳ Ｐゴシック" charset="0"/>
                <a:cs typeface="ＭＳ Ｐゴシック" charset="0"/>
              </a:rPr>
              <a:t>Basic Transcribing</a:t>
            </a:r>
          </a:p>
          <a:p>
            <a:pPr marL="342900" indent="-342900">
              <a:lnSpc>
                <a:spcPct val="100000"/>
              </a:lnSpc>
              <a:spcBef>
                <a:spcPts val="600"/>
              </a:spcBef>
              <a:buFont typeface="+mj-lt"/>
              <a:buAutoNum type="arabicPeriod"/>
              <a:defRPr/>
            </a:pPr>
            <a:r>
              <a:rPr lang="en-US" sz="1800" dirty="0">
                <a:solidFill>
                  <a:srgbClr val="0070C0"/>
                </a:solidFill>
                <a:ea typeface="ＭＳ Ｐゴシック" charset="0"/>
                <a:cs typeface="ＭＳ Ｐゴシック" charset="0"/>
              </a:rPr>
              <a:t>Braille^</a:t>
            </a:r>
          </a:p>
          <a:p>
            <a:pPr marL="342900" indent="-342900">
              <a:lnSpc>
                <a:spcPct val="100000"/>
              </a:lnSpc>
              <a:spcBef>
                <a:spcPts val="600"/>
              </a:spcBef>
              <a:buFont typeface="+mj-lt"/>
              <a:buAutoNum type="arabicPeriod"/>
              <a:defRPr/>
            </a:pPr>
            <a:r>
              <a:rPr lang="en-US" sz="1800" dirty="0">
                <a:solidFill>
                  <a:srgbClr val="0070C0"/>
                </a:solidFill>
                <a:ea typeface="ＭＳ Ｐゴシック" charset="0"/>
                <a:cs typeface="ＭＳ Ｐゴシック" charset="0"/>
              </a:rPr>
              <a:t>Calculation Aides^</a:t>
            </a:r>
          </a:p>
          <a:p>
            <a:pPr marL="342900" indent="-342900">
              <a:lnSpc>
                <a:spcPct val="100000"/>
              </a:lnSpc>
              <a:spcBef>
                <a:spcPts val="600"/>
              </a:spcBef>
              <a:buFont typeface="+mj-lt"/>
              <a:buAutoNum type="arabicPeriod"/>
              <a:defRPr/>
            </a:pPr>
            <a:r>
              <a:rPr lang="en-US" sz="1800" dirty="0">
                <a:ea typeface="ＭＳ Ｐゴシック" charset="0"/>
                <a:cs typeface="ＭＳ Ｐゴシック" charset="0"/>
              </a:rPr>
              <a:t>Large Print</a:t>
            </a:r>
          </a:p>
          <a:p>
            <a:pPr marL="342900" indent="-342900">
              <a:lnSpc>
                <a:spcPct val="100000"/>
              </a:lnSpc>
              <a:spcBef>
                <a:spcPts val="600"/>
              </a:spcBef>
              <a:buFont typeface="+mj-lt"/>
              <a:buAutoNum type="arabicPeriod"/>
              <a:defRPr/>
            </a:pPr>
            <a:r>
              <a:rPr lang="en-US" sz="1800" dirty="0">
                <a:ea typeface="ＭＳ Ｐゴシック" charset="0"/>
                <a:cs typeface="ＭＳ Ｐゴシック" charset="0"/>
              </a:rPr>
              <a:t>Manipulating Test Materials </a:t>
            </a:r>
          </a:p>
          <a:p>
            <a:pPr marL="342900" indent="-342900">
              <a:lnSpc>
                <a:spcPct val="100000"/>
              </a:lnSpc>
              <a:spcBef>
                <a:spcPts val="600"/>
              </a:spcBef>
              <a:buFont typeface="+mj-lt"/>
              <a:buAutoNum type="arabicPeriod"/>
              <a:defRPr/>
            </a:pPr>
            <a:r>
              <a:rPr lang="en-US" sz="1800" dirty="0">
                <a:ea typeface="ＭＳ Ｐゴシック" charset="0"/>
                <a:cs typeface="ＭＳ Ｐゴシック" charset="0"/>
              </a:rPr>
              <a:t>Mathematics Manipulatives </a:t>
            </a:r>
          </a:p>
          <a:p>
            <a:pPr marL="342900" indent="-342900">
              <a:lnSpc>
                <a:spcPct val="100000"/>
              </a:lnSpc>
              <a:spcBef>
                <a:spcPts val="600"/>
              </a:spcBef>
              <a:buFont typeface="+mj-lt"/>
              <a:buAutoNum type="arabicPeriod"/>
              <a:defRPr/>
            </a:pPr>
            <a:r>
              <a:rPr lang="en-US" sz="1800" dirty="0">
                <a:ea typeface="ＭＳ Ｐゴシック" charset="0"/>
                <a:cs typeface="ＭＳ Ｐゴシック" charset="0"/>
              </a:rPr>
              <a:t>Individualized Structured Reminders </a:t>
            </a:r>
          </a:p>
          <a:p>
            <a:pPr marL="342900" indent="-342900">
              <a:lnSpc>
                <a:spcPct val="100000"/>
              </a:lnSpc>
              <a:spcBef>
                <a:spcPts val="600"/>
              </a:spcBef>
              <a:buFont typeface="+mj-lt"/>
              <a:buAutoNum type="arabicPeriod"/>
              <a:defRPr/>
            </a:pPr>
            <a:r>
              <a:rPr lang="en-US" sz="1800" dirty="0">
                <a:solidFill>
                  <a:srgbClr val="0070C0"/>
                </a:solidFill>
                <a:ea typeface="ＭＳ Ｐゴシック" charset="0"/>
                <a:cs typeface="ＭＳ Ｐゴシック" charset="0"/>
              </a:rPr>
              <a:t>Spelling Assistance^</a:t>
            </a:r>
          </a:p>
          <a:p>
            <a:pPr marL="342900" indent="-342900">
              <a:lnSpc>
                <a:spcPct val="100000"/>
              </a:lnSpc>
              <a:spcBef>
                <a:spcPts val="600"/>
              </a:spcBef>
              <a:buFont typeface="+mj-lt"/>
              <a:buAutoNum type="arabicPeriod"/>
              <a:defRPr/>
            </a:pPr>
            <a:r>
              <a:rPr lang="en-US" sz="1800" dirty="0">
                <a:ea typeface="ＭＳ Ｐゴシック" charset="0"/>
                <a:cs typeface="ＭＳ Ｐゴシック" charset="0"/>
              </a:rPr>
              <a:t>Supplemental Aids </a:t>
            </a:r>
          </a:p>
          <a:p>
            <a:pPr>
              <a:lnSpc>
                <a:spcPct val="100000"/>
              </a:lnSpc>
              <a:spcBef>
                <a:spcPts val="600"/>
              </a:spcBef>
              <a:buFont typeface="Wingdings 2" charset="0"/>
              <a:buChar char=""/>
              <a:defRPr/>
            </a:pPr>
            <a:endParaRPr lang="en-US" sz="1800" dirty="0">
              <a:ea typeface="ＭＳ Ｐゴシック" charset="0"/>
              <a:cs typeface="ＭＳ Ｐゴシック" charset="0"/>
            </a:endParaRPr>
          </a:p>
        </p:txBody>
      </p:sp>
      <p:sp>
        <p:nvSpPr>
          <p:cNvPr id="10" name="Vertical Scroll 9"/>
          <p:cNvSpPr/>
          <p:nvPr/>
        </p:nvSpPr>
        <p:spPr>
          <a:xfrm>
            <a:off x="5249718" y="1926086"/>
            <a:ext cx="3316766" cy="2893522"/>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lumMod val="75000"/>
                    <a:lumOff val="25000"/>
                  </a:schemeClr>
                </a:solidFill>
              </a:rPr>
              <a:t>Some of these designated supports are not new to the assessment program, but are </a:t>
            </a:r>
            <a:r>
              <a:rPr lang="en-US" b="1" dirty="0">
                <a:solidFill>
                  <a:schemeClr val="tx1">
                    <a:lumMod val="75000"/>
                    <a:lumOff val="25000"/>
                  </a:schemeClr>
                </a:solidFill>
              </a:rPr>
              <a:t>NEW FOR LPACs</a:t>
            </a:r>
            <a:r>
              <a:rPr lang="en-US" dirty="0">
                <a:solidFill>
                  <a:schemeClr val="tx1">
                    <a:lumMod val="75000"/>
                    <a:lumOff val="25000"/>
                  </a:schemeClr>
                </a:solidFill>
              </a:rPr>
              <a:t>. </a:t>
            </a:r>
          </a:p>
          <a:p>
            <a:pPr algn="ctr">
              <a:defRPr/>
            </a:pPr>
            <a:r>
              <a:rPr lang="en-US" dirty="0">
                <a:solidFill>
                  <a:srgbClr val="0070C0"/>
                </a:solidFill>
              </a:rPr>
              <a:t>^Sometimes these decisions are done </a:t>
            </a:r>
            <a:r>
              <a:rPr lang="en-US" u="sng" dirty="0">
                <a:solidFill>
                  <a:srgbClr val="0070C0"/>
                </a:solidFill>
              </a:rPr>
              <a:t>in conjunction </a:t>
            </a:r>
            <a:r>
              <a:rPr lang="en-US" dirty="0">
                <a:solidFill>
                  <a:srgbClr val="0070C0"/>
                </a:solidFill>
              </a:rPr>
              <a:t>with other committees.</a:t>
            </a:r>
          </a:p>
        </p:txBody>
      </p:sp>
      <p:sp>
        <p:nvSpPr>
          <p:cNvPr id="11" name="Left Brace 10"/>
          <p:cNvSpPr/>
          <p:nvPr/>
        </p:nvSpPr>
        <p:spPr>
          <a:xfrm>
            <a:off x="824524" y="1929933"/>
            <a:ext cx="228600" cy="1003397"/>
          </a:xfrm>
          <a:prstGeom prst="leftBrace">
            <a:avLst/>
          </a:prstGeom>
          <a:ln w="44450"/>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12" name="TextBox 11"/>
          <p:cNvSpPr txBox="1"/>
          <p:nvPr/>
        </p:nvSpPr>
        <p:spPr>
          <a:xfrm>
            <a:off x="5424097" y="5018467"/>
            <a:ext cx="2968007" cy="830997"/>
          </a:xfrm>
          <a:prstGeom prst="rect">
            <a:avLst/>
          </a:prstGeom>
          <a:noFill/>
        </p:spPr>
        <p:txBody>
          <a:bodyPr wrap="square" rtlCol="0">
            <a:spAutoFit/>
          </a:bodyPr>
          <a:lstStyle/>
          <a:p>
            <a:r>
              <a:rPr lang="en-US" sz="1600" i="1" dirty="0">
                <a:solidFill>
                  <a:schemeClr val="accent2"/>
                </a:solidFill>
              </a:rPr>
              <a:t>*Linguistic Accommodations: If given for R/W, student </a:t>
            </a:r>
            <a:r>
              <a:rPr lang="en-US" sz="1600" i="1" u="sng" dirty="0">
                <a:solidFill>
                  <a:schemeClr val="accent2"/>
                </a:solidFill>
              </a:rPr>
              <a:t>may not exit</a:t>
            </a:r>
            <a:r>
              <a:rPr lang="en-US" sz="1600" i="1" dirty="0">
                <a:solidFill>
                  <a:schemeClr val="accent2"/>
                </a:solidFill>
              </a:rPr>
              <a:t> LEP status</a:t>
            </a:r>
          </a:p>
        </p:txBody>
      </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2199509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 Designated Supports</a:t>
            </a:r>
          </a:p>
        </p:txBody>
      </p:sp>
      <p:sp>
        <p:nvSpPr>
          <p:cNvPr id="8" name="Content Placeholder 6"/>
          <p:cNvSpPr>
            <a:spLocks noGrp="1"/>
          </p:cNvSpPr>
          <p:nvPr>
            <p:ph idx="1"/>
          </p:nvPr>
        </p:nvSpPr>
        <p:spPr>
          <a:xfrm>
            <a:off x="4405160" y="2068353"/>
            <a:ext cx="4450080" cy="4359349"/>
          </a:xfrm>
        </p:spPr>
        <p:txBody>
          <a:bodyPr>
            <a:noAutofit/>
          </a:bodyPr>
          <a:lstStyle/>
          <a:p>
            <a:pPr marL="457200" indent="-457200">
              <a:buFont typeface="+mj-lt"/>
              <a:buAutoNum type="arabicPeriod"/>
              <a:defRPr/>
            </a:pPr>
            <a:r>
              <a:rPr lang="en-US" dirty="0">
                <a:ea typeface="ＭＳ Ｐゴシック" charset="0"/>
                <a:cs typeface="ＭＳ Ｐゴシック" charset="0"/>
              </a:rPr>
              <a:t>Extra Time*</a:t>
            </a:r>
          </a:p>
          <a:p>
            <a:pPr marL="457200" indent="-457200">
              <a:buFont typeface="+mj-lt"/>
              <a:buAutoNum type="arabicPeriod"/>
              <a:defRPr/>
            </a:pPr>
            <a:r>
              <a:rPr lang="en-US" dirty="0">
                <a:ea typeface="ＭＳ Ｐゴシック" charset="0"/>
                <a:cs typeface="ＭＳ Ｐゴシック" charset="0"/>
              </a:rPr>
              <a:t>Content and Language Supports* </a:t>
            </a:r>
          </a:p>
          <a:p>
            <a:pPr marL="457200" indent="-457200">
              <a:buFont typeface="+mj-lt"/>
              <a:buAutoNum type="arabicPeriod"/>
              <a:defRPr/>
            </a:pPr>
            <a:r>
              <a:rPr lang="en-US" dirty="0">
                <a:ea typeface="ＭＳ Ｐゴシック" charset="0"/>
                <a:cs typeface="ＭＳ Ｐゴシック" charset="0"/>
              </a:rPr>
              <a:t>Oral/Signed Administration*</a:t>
            </a:r>
          </a:p>
          <a:p>
            <a:pPr marL="457200" indent="-457200">
              <a:buFont typeface="+mj-lt"/>
              <a:buAutoNum type="arabicPeriod"/>
              <a:defRPr/>
            </a:pPr>
            <a:endParaRPr lang="en-US" dirty="0">
              <a:ea typeface="ＭＳ Ｐゴシック" charset="0"/>
              <a:cs typeface="ＭＳ Ｐゴシック" charset="0"/>
            </a:endParaRPr>
          </a:p>
          <a:p>
            <a:pPr marL="0" indent="0">
              <a:buNone/>
              <a:defRPr/>
            </a:pPr>
            <a:r>
              <a:rPr lang="en-US" b="1" u="sng" dirty="0">
                <a:ea typeface="ＭＳ Ｐゴシック" charset="0"/>
                <a:cs typeface="ＭＳ Ｐゴシック" charset="0"/>
              </a:rPr>
              <a:t>INSTRUCTIONS</a:t>
            </a:r>
          </a:p>
          <a:p>
            <a:pPr marL="457200" indent="-457200">
              <a:buAutoNum type="alphaLcPeriod"/>
              <a:defRPr/>
            </a:pPr>
            <a:r>
              <a:rPr lang="en-US" dirty="0">
                <a:ea typeface="ＭＳ Ｐゴシック" charset="0"/>
                <a:cs typeface="ＭＳ Ｐゴシック" charset="0"/>
              </a:rPr>
              <a:t>Read assigned text</a:t>
            </a:r>
          </a:p>
          <a:p>
            <a:pPr marL="457200" indent="-457200">
              <a:buAutoNum type="alphaLcPeriod"/>
              <a:defRPr/>
            </a:pPr>
            <a:r>
              <a:rPr lang="en-US" dirty="0">
                <a:ea typeface="ＭＳ Ｐゴシック" charset="0"/>
                <a:cs typeface="ＭＳ Ｐゴシック" charset="0"/>
              </a:rPr>
              <a:t>Create a visual on your </a:t>
            </a:r>
            <a:r>
              <a:rPr lang="en-US" dirty="0" err="1">
                <a:ea typeface="ＭＳ Ｐゴシック" charset="0"/>
                <a:cs typeface="ＭＳ Ｐゴシック" charset="0"/>
              </a:rPr>
              <a:t>Frayer</a:t>
            </a:r>
            <a:r>
              <a:rPr lang="en-US" dirty="0">
                <a:ea typeface="ＭＳ Ｐゴシック" charset="0"/>
                <a:cs typeface="ＭＳ Ｐゴシック" charset="0"/>
              </a:rPr>
              <a:t> Model</a:t>
            </a:r>
          </a:p>
          <a:p>
            <a:pPr marL="457200" indent="-457200">
              <a:buAutoNum type="alphaLcPeriod"/>
              <a:defRPr/>
            </a:pPr>
            <a:r>
              <a:rPr lang="en-US" dirty="0">
                <a:ea typeface="ＭＳ Ｐゴシック" charset="0"/>
                <a:cs typeface="ＭＳ Ｐゴシック" charset="0"/>
              </a:rPr>
              <a:t>Add 3 bullets with info (no more than 5 words each bullet)</a:t>
            </a:r>
          </a:p>
          <a:p>
            <a:pPr marL="457200" indent="-457200">
              <a:buAutoNum type="alphaLcPeriod"/>
              <a:defRPr/>
            </a:pPr>
            <a:endParaRPr lang="en-US" dirty="0">
              <a:ea typeface="ＭＳ Ｐゴシック" charset="0"/>
              <a:cs typeface="ＭＳ Ｐゴシック" charset="0"/>
            </a:endParaRPr>
          </a:p>
        </p:txBody>
      </p:sp>
      <p:pic>
        <p:nvPicPr>
          <p:cNvPr id="9" name="Pictur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900" y="2269464"/>
            <a:ext cx="4191000" cy="2524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p:nvSpPr>
        <p:spPr>
          <a:xfrm>
            <a:off x="968220" y="4753500"/>
            <a:ext cx="2799080" cy="523220"/>
          </a:xfrm>
          <a:prstGeom prst="rect">
            <a:avLst/>
          </a:prstGeom>
          <a:noFill/>
        </p:spPr>
        <p:txBody>
          <a:bodyPr wrap="square" rtlCol="0">
            <a:spAutoFit/>
          </a:bodyPr>
          <a:lstStyle/>
          <a:p>
            <a:r>
              <a:rPr lang="en-US" sz="1400" i="1" dirty="0"/>
              <a:t>*If given for R/W, student </a:t>
            </a:r>
            <a:r>
              <a:rPr lang="en-US" sz="1400" i="1" u="sng" dirty="0"/>
              <a:t>may not exit</a:t>
            </a:r>
            <a:r>
              <a:rPr lang="en-US" sz="1400" i="1" dirty="0"/>
              <a:t> LEP status</a:t>
            </a:r>
          </a:p>
        </p:txBody>
      </p:sp>
      <p:pic>
        <p:nvPicPr>
          <p:cNvPr id="1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3545096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Extra Time</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558976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Extra Time</a:t>
            </a:r>
          </a:p>
        </p:txBody>
      </p:sp>
      <p:sp>
        <p:nvSpPr>
          <p:cNvPr id="10" name="Content Placeholder 9"/>
          <p:cNvSpPr>
            <a:spLocks noGrp="1"/>
          </p:cNvSpPr>
          <p:nvPr>
            <p:ph idx="1"/>
          </p:nvPr>
        </p:nvSpPr>
        <p:spPr>
          <a:xfrm>
            <a:off x="914445" y="2040248"/>
            <a:ext cx="7543800" cy="3886200"/>
          </a:xfrm>
        </p:spPr>
        <p:txBody>
          <a:bodyPr>
            <a:noAutofit/>
          </a:bodyPr>
          <a:lstStyle/>
          <a:p>
            <a:pPr marL="458470" indent="-457200">
              <a:spcBef>
                <a:spcPts val="575"/>
              </a:spcBef>
              <a:buFont typeface="+mj-lt"/>
              <a:buAutoNum type="arabicPeriod"/>
            </a:pPr>
            <a:r>
              <a:rPr lang="en-US" altLang="en-US" sz="2200" b="1" u="sng" dirty="0">
                <a:solidFill>
                  <a:srgbClr val="9E4934"/>
                </a:solidFill>
              </a:rPr>
              <a:t>Routine use in specified contexts</a:t>
            </a:r>
            <a:r>
              <a:rPr lang="en-US" altLang="en-US" sz="2200" dirty="0"/>
              <a:t>: ELL must need and routinely be provided extra time when completing assignments and assessments that require substantial comprehension or use a substantial amount of English.</a:t>
            </a:r>
          </a:p>
          <a:p>
            <a:pPr marL="458470" indent="-457200">
              <a:buFont typeface="+mj-lt"/>
              <a:buAutoNum type="arabicPeriod"/>
            </a:pPr>
            <a:r>
              <a:rPr lang="en-US" altLang="en-US" sz="2200" b="1" u="sng" dirty="0">
                <a:solidFill>
                  <a:srgbClr val="9E4934"/>
                </a:solidFill>
              </a:rPr>
              <a:t>Second language acquisition needs</a:t>
            </a:r>
            <a:r>
              <a:rPr lang="en-US" altLang="en-US" sz="2200" dirty="0"/>
              <a:t>: An ELL’s need for extra time must be based on second language acquisition factors related to the time the ELL needs to read meaningfully in English or write a meaningful response, as applicable.</a:t>
            </a:r>
          </a:p>
          <a:p>
            <a:pPr marL="458470" indent="-457200">
              <a:spcBef>
                <a:spcPts val="575"/>
              </a:spcBef>
              <a:buFont typeface="+mj-lt"/>
              <a:buAutoNum type="arabicPeriod"/>
            </a:pPr>
            <a:r>
              <a:rPr lang="en-US" altLang="en-US" sz="2200" b="1" u="sng" dirty="0">
                <a:solidFill>
                  <a:srgbClr val="9E4934"/>
                </a:solidFill>
              </a:rPr>
              <a:t>Non-factors</a:t>
            </a:r>
            <a:r>
              <a:rPr lang="en-US" altLang="en-US" sz="2200" dirty="0"/>
              <a:t>: Factors that are not ELL-specific must not be considered, such as test anxiety, use of test strategies, or other reasons not related to second language acquisition.</a:t>
            </a:r>
          </a:p>
          <a:p>
            <a:pPr marL="457200" indent="-457200">
              <a:buFont typeface="+mj-lt"/>
              <a:buAutoNum type="arabicPeriod"/>
            </a:pPr>
            <a:endParaRPr lang="en-US" sz="2200" dirty="0"/>
          </a:p>
        </p:txBody>
      </p:sp>
      <p:sp>
        <p:nvSpPr>
          <p:cNvPr id="11" name="Folded Corner 10"/>
          <p:cNvSpPr/>
          <p:nvPr/>
        </p:nvSpPr>
        <p:spPr>
          <a:xfrm rot="20384735">
            <a:off x="2818447" y="3043064"/>
            <a:ext cx="3552825" cy="109642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NOT an automatic decision!</a:t>
            </a: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63054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38107"/>
            <a:ext cx="7543800" cy="1524000"/>
          </a:xfrm>
        </p:spPr>
        <p:txBody>
          <a:bodyPr/>
          <a:lstStyle/>
          <a:p>
            <a:r>
              <a:rPr lang="en-US" sz="5400" dirty="0"/>
              <a:t>STAAR</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3767577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60" y="758952"/>
            <a:ext cx="8032280" cy="3566160"/>
          </a:xfrm>
        </p:spPr>
        <p:txBody>
          <a:bodyPr>
            <a:normAutofit/>
          </a:bodyPr>
          <a:lstStyle/>
          <a:p>
            <a:r>
              <a:rPr lang="en-US" dirty="0"/>
              <a:t>Content &amp; Language Supports</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7483119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358" y="152400"/>
            <a:ext cx="7788442" cy="1295400"/>
          </a:xfrm>
        </p:spPr>
        <p:txBody>
          <a:bodyPr/>
          <a:lstStyle/>
          <a:p>
            <a:pPr eaLnBrk="1" fontAlgn="auto" hangingPunct="1">
              <a:spcAft>
                <a:spcPts val="0"/>
              </a:spcAft>
              <a:defRPr/>
            </a:pPr>
            <a:r>
              <a:rPr lang="en-US" sz="4400" dirty="0">
                <a:solidFill>
                  <a:schemeClr val="bg2">
                    <a:lumMod val="25000"/>
                  </a:schemeClr>
                </a:solidFill>
                <a:ea typeface="ＭＳ Ｐゴシック" charset="0"/>
              </a:rPr>
              <a:t>Content &amp; Language Supports</a:t>
            </a:r>
          </a:p>
        </p:txBody>
      </p:sp>
      <p:sp>
        <p:nvSpPr>
          <p:cNvPr id="3" name="Content Placeholder 2"/>
          <p:cNvSpPr>
            <a:spLocks noGrp="1"/>
          </p:cNvSpPr>
          <p:nvPr>
            <p:ph idx="1"/>
          </p:nvPr>
        </p:nvSpPr>
        <p:spPr>
          <a:xfrm>
            <a:off x="898358" y="2133600"/>
            <a:ext cx="7788442" cy="4203700"/>
          </a:xfrm>
        </p:spPr>
        <p:txBody>
          <a:bodyPr rtlCol="0">
            <a:normAutofit/>
          </a:bodyPr>
          <a:lstStyle/>
          <a:p>
            <a:pPr marL="44450" indent="0" eaLnBrk="1" fontAlgn="auto" hangingPunct="1">
              <a:buFont typeface="Wingdings 2" panose="05020102010507070707" pitchFamily="18" charset="2"/>
              <a:buNone/>
              <a:defRPr/>
            </a:pPr>
            <a:r>
              <a:rPr lang="en-US" sz="3200" dirty="0">
                <a:solidFill>
                  <a:schemeClr val="accent1"/>
                </a:solidFill>
                <a:ea typeface="ＭＳ Ｐゴシック" charset="0"/>
              </a:rPr>
              <a:t>Assessments and Student Eligibility Criteria </a:t>
            </a:r>
          </a:p>
          <a:p>
            <a:pPr marL="44450" indent="0" eaLnBrk="1" fontAlgn="auto" hangingPunct="1">
              <a:buFont typeface="Wingdings 2" panose="05020102010507070707" pitchFamily="18" charset="2"/>
              <a:buNone/>
              <a:defRPr/>
            </a:pPr>
            <a:endParaRPr lang="en-US" sz="1200" dirty="0">
              <a:solidFill>
                <a:schemeClr val="bg2">
                  <a:lumMod val="25000"/>
                </a:schemeClr>
              </a:solidFill>
              <a:ea typeface="ＭＳ Ｐゴシック" charset="0"/>
            </a:endParaRPr>
          </a:p>
          <a:p>
            <a:pPr marL="90488" lvl="1" indent="-90488" eaLnBrk="1" hangingPunct="1">
              <a:spcBef>
                <a:spcPts val="575"/>
              </a:spcBef>
              <a:spcAft>
                <a:spcPts val="200"/>
              </a:spcAft>
              <a:buSzPct val="100000"/>
              <a:buFont typeface="Wingdings 2" panose="05020102010507070707" pitchFamily="18" charset="2"/>
              <a:buChar char=""/>
              <a:defRPr/>
            </a:pPr>
            <a:r>
              <a:rPr lang="en-US" sz="2400" dirty="0">
                <a:solidFill>
                  <a:schemeClr val="bg2">
                    <a:lumMod val="25000"/>
                  </a:schemeClr>
                </a:solidFill>
              </a:rPr>
              <a:t> These supports, mainly in the form of pre-reads, pop-ups, and rollovers, are available on STAAR </a:t>
            </a:r>
            <a:r>
              <a:rPr lang="en-US" sz="2400" u="sng" dirty="0">
                <a:solidFill>
                  <a:schemeClr val="bg2">
                    <a:lumMod val="25000"/>
                  </a:schemeClr>
                </a:solidFill>
              </a:rPr>
              <a:t>online</a:t>
            </a:r>
            <a:r>
              <a:rPr lang="en-US" sz="2400" dirty="0">
                <a:solidFill>
                  <a:schemeClr val="bg2">
                    <a:lumMod val="25000"/>
                  </a:schemeClr>
                </a:solidFill>
              </a:rPr>
              <a:t> tests only. </a:t>
            </a:r>
          </a:p>
          <a:p>
            <a:pPr marL="544068" lvl="1" indent="-342900" eaLnBrk="1" fontAlgn="auto" hangingPunct="1">
              <a:buFont typeface="Courier New" panose="02070309020205020404" pitchFamily="49" charset="0"/>
              <a:buChar char="o"/>
              <a:defRPr/>
            </a:pPr>
            <a:r>
              <a:rPr lang="en-US" sz="2000" dirty="0">
                <a:solidFill>
                  <a:schemeClr val="bg2">
                    <a:lumMod val="25000"/>
                  </a:schemeClr>
                </a:solidFill>
              </a:rPr>
              <a:t>NOT available for Algebra II or English III. </a:t>
            </a:r>
          </a:p>
          <a:p>
            <a:pPr marL="90488" lvl="1" indent="-90488" eaLnBrk="1" hangingPunct="1">
              <a:spcBef>
                <a:spcPts val="575"/>
              </a:spcBef>
              <a:spcAft>
                <a:spcPts val="200"/>
              </a:spcAft>
              <a:buSzPct val="100000"/>
              <a:buFont typeface="Wingdings 2" panose="05020102010507070707" pitchFamily="18" charset="2"/>
              <a:buChar char=""/>
              <a:defRPr/>
            </a:pPr>
            <a:r>
              <a:rPr lang="en-US" sz="2400" dirty="0">
                <a:solidFill>
                  <a:schemeClr val="bg2">
                    <a:lumMod val="25000"/>
                  </a:schemeClr>
                </a:solidFill>
              </a:rPr>
              <a:t> A student may use this support if he or she </a:t>
            </a:r>
            <a:r>
              <a:rPr lang="en-US" sz="2400" u="sng" dirty="0">
                <a:solidFill>
                  <a:schemeClr val="bg2">
                    <a:lumMod val="25000"/>
                  </a:schemeClr>
                </a:solidFill>
              </a:rPr>
              <a:t>routinely, independently, and effectively</a:t>
            </a:r>
            <a:r>
              <a:rPr lang="en-US" sz="2400" dirty="0">
                <a:solidFill>
                  <a:schemeClr val="bg2">
                    <a:lumMod val="25000"/>
                  </a:schemeClr>
                </a:solidFill>
              </a:rPr>
              <a:t> uses this support during classroom instruction and testing.  </a:t>
            </a:r>
          </a:p>
          <a:p>
            <a:pPr marL="91440" indent="-91440" eaLnBrk="1" fontAlgn="auto" hangingPunct="1">
              <a:buSzPct val="125000"/>
              <a:buFont typeface="Wingdings 2" charset="0"/>
              <a:buChar char=""/>
              <a:defRPr/>
            </a:pPr>
            <a:endParaRPr lang="en-US" sz="2400" dirty="0">
              <a:solidFill>
                <a:schemeClr val="tx1">
                  <a:lumMod val="75000"/>
                  <a:lumOff val="25000"/>
                </a:schemeClr>
              </a:solidFill>
              <a:ea typeface="ＭＳ Ｐゴシック" charset="0"/>
            </a:endParaRPr>
          </a:p>
          <a:p>
            <a:pPr marL="91440" indent="-91440" eaLnBrk="1" fontAlgn="auto" hangingPunct="1">
              <a:buFont typeface="Wingdings 2" charset="0"/>
              <a:buChar char=""/>
              <a:defRPr/>
            </a:pPr>
            <a:endParaRPr lang="en-US" sz="2400" dirty="0">
              <a:solidFill>
                <a:schemeClr val="tx1">
                  <a:lumMod val="75000"/>
                  <a:lumOff val="25000"/>
                </a:schemeClr>
              </a:solidFill>
              <a:ea typeface="ＭＳ Ｐゴシック" charset="0"/>
            </a:endParaRPr>
          </a:p>
        </p:txBody>
      </p:sp>
      <p:sp>
        <p:nvSpPr>
          <p:cNvPr id="7" name="Explosion: 8 Points 6"/>
          <p:cNvSpPr/>
          <p:nvPr/>
        </p:nvSpPr>
        <p:spPr>
          <a:xfrm rot="1358090">
            <a:off x="7375525" y="300706"/>
            <a:ext cx="1779588" cy="10366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Updated</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0"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6790177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640" y="179408"/>
            <a:ext cx="88011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1"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
        <p:nvSpPr>
          <p:cNvPr id="2" name="TextBox 1">
            <a:extLst>
              <a:ext uri="{FF2B5EF4-FFF2-40B4-BE49-F238E27FC236}">
                <a16:creationId xmlns="" xmlns:a16="http://schemas.microsoft.com/office/drawing/2014/main" id="{295E2E69-6C57-4A14-8C88-993E2C0A8285}"/>
              </a:ext>
            </a:extLst>
          </p:cNvPr>
          <p:cNvSpPr txBox="1"/>
          <p:nvPr/>
        </p:nvSpPr>
        <p:spPr>
          <a:xfrm>
            <a:off x="253663" y="5483507"/>
            <a:ext cx="7605547" cy="830997"/>
          </a:xfrm>
          <a:prstGeom prst="rect">
            <a:avLst/>
          </a:prstGeom>
          <a:noFill/>
        </p:spPr>
        <p:txBody>
          <a:bodyPr wrap="square" rtlCol="0">
            <a:spAutoFit/>
          </a:bodyPr>
          <a:lstStyle/>
          <a:p>
            <a:pPr algn="ctr"/>
            <a:r>
              <a:rPr lang="en-US" sz="2400" dirty="0">
                <a:hlinkClick r:id="rId4"/>
              </a:rPr>
              <a:t>https://apps.esc1.net/ProfessionalDevelopment/RegionOne</a:t>
            </a:r>
            <a:endParaRPr lang="en-US" sz="2400" dirty="0"/>
          </a:p>
          <a:p>
            <a:pPr algn="ctr"/>
            <a:r>
              <a:rPr lang="en-US" sz="2400" dirty="0"/>
              <a:t>WS# 65805</a:t>
            </a:r>
          </a:p>
        </p:txBody>
      </p:sp>
    </p:spTree>
    <p:extLst>
      <p:ext uri="{BB962C8B-B14F-4D97-AF65-F5344CB8AC3E}">
        <p14:creationId xmlns:p14="http://schemas.microsoft.com/office/powerpoint/2010/main" val="11418991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Content &amp; Language Supports</a:t>
            </a:r>
          </a:p>
        </p:txBody>
      </p:sp>
      <p:pic>
        <p:nvPicPr>
          <p:cNvPr id="8" name="Content Placeholder 4" descr="Screen Shot 2016-10-20 at 6.13.26 PM.png"/>
          <p:cNvPicPr>
            <a:picLocks noGrp="1" noChangeAspect="1"/>
          </p:cNvPicPr>
          <p:nvPr>
            <p:ph idx="1"/>
          </p:nvPr>
        </p:nvPicPr>
        <p:blipFill>
          <a:blip r:embed="rId2" cstate="hqprint">
            <a:extLst>
              <a:ext uri="{28A0092B-C50C-407E-A947-70E740481C1C}">
                <a14:useLocalDpi xmlns:a14="http://schemas.microsoft.com/office/drawing/2010/main"/>
              </a:ext>
            </a:extLst>
          </a:blip>
          <a:srcRect/>
          <a:stretch>
            <a:fillRect/>
          </a:stretch>
        </p:blipFill>
        <p:spPr bwMode="auto">
          <a:xfrm>
            <a:off x="1107649" y="1963568"/>
            <a:ext cx="5177790" cy="4237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Group 7"/>
          <p:cNvGrpSpPr>
            <a:grpSpLocks/>
          </p:cNvGrpSpPr>
          <p:nvPr/>
        </p:nvGrpSpPr>
        <p:grpSpPr bwMode="auto">
          <a:xfrm>
            <a:off x="5964129" y="2495610"/>
            <a:ext cx="2402631" cy="1974021"/>
            <a:chOff x="7614270" y="2171700"/>
            <a:chExt cx="4283816" cy="2533169"/>
          </a:xfrm>
        </p:grpSpPr>
        <p:sp>
          <p:nvSpPr>
            <p:cNvPr id="10" name="TextBox 1" descr="This pop-up isolates information that corresponds to each answer choice."/>
            <p:cNvSpPr txBox="1">
              <a:spLocks noChangeArrowheads="1"/>
            </p:cNvSpPr>
            <p:nvPr/>
          </p:nvSpPr>
          <p:spPr bwMode="auto">
            <a:xfrm>
              <a:off x="8480165" y="2171700"/>
              <a:ext cx="3417921" cy="2533169"/>
            </a:xfrm>
            <a:prstGeom prst="rect">
              <a:avLst/>
            </a:prstGeom>
            <a:solidFill>
              <a:schemeClr val="tx1">
                <a:lumMod val="85000"/>
                <a:lumOff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sz="2000" dirty="0">
                  <a:solidFill>
                    <a:schemeClr val="bg1"/>
                  </a:solidFill>
                </a:rPr>
                <a:t>This pop-up isolates information that corresponds to each answer choice.</a:t>
              </a:r>
            </a:p>
          </p:txBody>
        </p:sp>
        <p:cxnSp>
          <p:nvCxnSpPr>
            <p:cNvPr id="11" name="Straight Arrow Connector 10" descr="Arrow pointing at the support"/>
            <p:cNvCxnSpPr/>
            <p:nvPr/>
          </p:nvCxnSpPr>
          <p:spPr>
            <a:xfrm flipH="1">
              <a:off x="7614270" y="3308421"/>
              <a:ext cx="948538" cy="313773"/>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2154631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Content &amp; Language Supports</a:t>
            </a:r>
          </a:p>
        </p:txBody>
      </p:sp>
      <p:pic>
        <p:nvPicPr>
          <p:cNvPr id="12" name="Content Placeholder 5" descr="Screen Shot 2016-10-20 at 6.00.35 PM.png"/>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bwMode="auto">
          <a:xfrm>
            <a:off x="4058653" y="2037347"/>
            <a:ext cx="3342719" cy="4058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Group 6"/>
          <p:cNvGrpSpPr>
            <a:grpSpLocks/>
          </p:cNvGrpSpPr>
          <p:nvPr/>
        </p:nvGrpSpPr>
        <p:grpSpPr bwMode="auto">
          <a:xfrm>
            <a:off x="1172428" y="3047074"/>
            <a:ext cx="3244532" cy="1569660"/>
            <a:chOff x="7434943" y="2172266"/>
            <a:chExt cx="5612940" cy="2006240"/>
          </a:xfrm>
        </p:grpSpPr>
        <p:sp>
          <p:nvSpPr>
            <p:cNvPr id="15" name="TextBox 7" descr="This pop-up also isolates information that corresponds to each answer choice."/>
            <p:cNvSpPr txBox="1">
              <a:spLocks noChangeArrowheads="1"/>
            </p:cNvSpPr>
            <p:nvPr/>
          </p:nvSpPr>
          <p:spPr bwMode="auto">
            <a:xfrm>
              <a:off x="7434943" y="2172266"/>
              <a:ext cx="4462629" cy="200624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pop-up also isolates information that corresponds to each answer choice.</a:t>
              </a:r>
            </a:p>
          </p:txBody>
        </p:sp>
        <p:cxnSp>
          <p:nvCxnSpPr>
            <p:cNvPr id="16" name="Straight Arrow Connector 15" descr="Arrow pointing at the support"/>
            <p:cNvCxnSpPr/>
            <p:nvPr/>
          </p:nvCxnSpPr>
          <p:spPr>
            <a:xfrm flipV="1">
              <a:off x="11686655" y="2892933"/>
              <a:ext cx="1361228" cy="2824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4244260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Content &amp; Language Supports</a:t>
            </a:r>
          </a:p>
        </p:txBody>
      </p:sp>
      <p:pic>
        <p:nvPicPr>
          <p:cNvPr id="4" name="Content Placeholder 4" descr="Screen Shot 2016-10-20 at 5.58.15 PM.png"/>
          <p:cNvPicPr>
            <a:picLocks noGrp="1" noChangeAspect="1"/>
          </p:cNvPicPr>
          <p:nvPr>
            <p:ph idx="1"/>
          </p:nvPr>
        </p:nvPicPr>
        <p:blipFill>
          <a:blip r:embed="rId2" cstate="hqprint">
            <a:extLst>
              <a:ext uri="{28A0092B-C50C-407E-A947-70E740481C1C}">
                <a14:useLocalDpi xmlns:a14="http://schemas.microsoft.com/office/drawing/2010/main"/>
              </a:ext>
            </a:extLst>
          </a:blip>
          <a:srcRect/>
          <a:stretch>
            <a:fillRect/>
          </a:stretch>
        </p:blipFill>
        <p:spPr bwMode="auto">
          <a:xfrm>
            <a:off x="1107090" y="2047071"/>
            <a:ext cx="4575810" cy="4070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9"/>
          <p:cNvGrpSpPr>
            <a:grpSpLocks/>
          </p:cNvGrpSpPr>
          <p:nvPr/>
        </p:nvGrpSpPr>
        <p:grpSpPr bwMode="auto">
          <a:xfrm>
            <a:off x="3651685" y="2698920"/>
            <a:ext cx="4595028" cy="3046988"/>
            <a:chOff x="4251221" y="2171700"/>
            <a:chExt cx="7646865" cy="3903200"/>
          </a:xfrm>
        </p:grpSpPr>
        <p:sp>
          <p:nvSpPr>
            <p:cNvPr id="6" name="TextBox 10" descr="This is another example of a pop-up that isolates information that corresponds to each answer choice."/>
            <p:cNvSpPr txBox="1">
              <a:spLocks noChangeArrowheads="1"/>
            </p:cNvSpPr>
            <p:nvPr/>
          </p:nvSpPr>
          <p:spPr bwMode="auto">
            <a:xfrm>
              <a:off x="8480065" y="2171700"/>
              <a:ext cx="3418021" cy="39032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is another example of a pop-up that isolates information that corresponds to each answer choice.</a:t>
              </a:r>
            </a:p>
          </p:txBody>
        </p:sp>
        <p:cxnSp>
          <p:nvCxnSpPr>
            <p:cNvPr id="7" name="Straight Arrow Connector 6" descr="Arrow pointing at the support"/>
            <p:cNvCxnSpPr/>
            <p:nvPr/>
          </p:nvCxnSpPr>
          <p:spPr>
            <a:xfrm flipH="1">
              <a:off x="4251221" y="4437223"/>
              <a:ext cx="4397923" cy="1841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81211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Content &amp; Language Supports</a:t>
            </a:r>
          </a:p>
        </p:txBody>
      </p:sp>
      <p:pic>
        <p:nvPicPr>
          <p:cNvPr id="4" name="Content Placeholder 4" descr="Screen Shot 2016-10-20 at 6.09.12 PM.png"/>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bwMode="auto">
          <a:xfrm>
            <a:off x="2967920" y="2222382"/>
            <a:ext cx="4746740" cy="3537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3"/>
          <p:cNvGrpSpPr>
            <a:grpSpLocks/>
          </p:cNvGrpSpPr>
          <p:nvPr/>
        </p:nvGrpSpPr>
        <p:grpSpPr bwMode="auto">
          <a:xfrm>
            <a:off x="822960" y="3297701"/>
            <a:ext cx="3161795" cy="1569660"/>
            <a:chOff x="8479971" y="2171700"/>
            <a:chExt cx="4316850" cy="2036040"/>
          </a:xfrm>
        </p:grpSpPr>
        <p:sp>
          <p:nvSpPr>
            <p:cNvPr id="6" name="TextBox 6" descr="This pop-up provides a formula from the reference material."/>
            <p:cNvSpPr txBox="1">
              <a:spLocks noChangeArrowheads="1"/>
            </p:cNvSpPr>
            <p:nvPr/>
          </p:nvSpPr>
          <p:spPr bwMode="auto">
            <a:xfrm>
              <a:off x="8479971" y="2171700"/>
              <a:ext cx="3417443" cy="203604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pop-up provides a formula from the reference material.   </a:t>
              </a:r>
            </a:p>
          </p:txBody>
        </p:sp>
        <p:cxnSp>
          <p:nvCxnSpPr>
            <p:cNvPr id="7" name="Straight Arrow Connector 6" descr="Arrow pointing at the support"/>
            <p:cNvCxnSpPr/>
            <p:nvPr/>
          </p:nvCxnSpPr>
          <p:spPr>
            <a:xfrm flipV="1">
              <a:off x="11715960" y="2557669"/>
              <a:ext cx="1080861" cy="1997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4867261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Content &amp; Language Supports</a:t>
            </a:r>
          </a:p>
        </p:txBody>
      </p:sp>
      <p:pic>
        <p:nvPicPr>
          <p:cNvPr id="4" name="Content Placeholder 5" descr="Screen Shot 2016-10-20 at 5.52.21 PM.png"/>
          <p:cNvPicPr>
            <a:picLocks noGrp="1" noChangeAspect="1"/>
          </p:cNvPicPr>
          <p:nvPr>
            <p:ph idx="1"/>
          </p:nvPr>
        </p:nvPicPr>
        <p:blipFill>
          <a:blip r:embed="rId2" cstate="hqprint">
            <a:extLst>
              <a:ext uri="{28A0092B-C50C-407E-A947-70E740481C1C}">
                <a14:useLocalDpi xmlns:a14="http://schemas.microsoft.com/office/drawing/2010/main"/>
              </a:ext>
            </a:extLst>
          </a:blip>
          <a:srcRect/>
          <a:stretch>
            <a:fillRect/>
          </a:stretch>
        </p:blipFill>
        <p:spPr bwMode="auto">
          <a:xfrm>
            <a:off x="1773362" y="2025947"/>
            <a:ext cx="3632090" cy="3900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6"/>
          <p:cNvGrpSpPr>
            <a:grpSpLocks/>
          </p:cNvGrpSpPr>
          <p:nvPr/>
        </p:nvGrpSpPr>
        <p:grpSpPr bwMode="auto">
          <a:xfrm>
            <a:off x="4345530" y="3742833"/>
            <a:ext cx="4112716" cy="1321897"/>
            <a:chOff x="7746471" y="3561175"/>
            <a:chExt cx="4401046" cy="1498090"/>
          </a:xfrm>
        </p:grpSpPr>
        <p:sp>
          <p:nvSpPr>
            <p:cNvPr id="6" name="TextBox 7" descr="This pop-up provides a supplemental aid (i.e., map)"/>
            <p:cNvSpPr txBox="1">
              <a:spLocks noChangeArrowheads="1"/>
            </p:cNvSpPr>
            <p:nvPr/>
          </p:nvSpPr>
          <p:spPr bwMode="auto">
            <a:xfrm>
              <a:off x="8729244" y="3674177"/>
              <a:ext cx="3418273" cy="1385088"/>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pop-up provides a supplemental aid </a:t>
              </a:r>
            </a:p>
            <a:p>
              <a:pPr algn="ctr"/>
              <a:r>
                <a:rPr lang="en-US" altLang="en-US" dirty="0">
                  <a:solidFill>
                    <a:schemeClr val="bg1"/>
                  </a:solidFill>
                </a:rPr>
                <a:t>(i.e., map). </a:t>
              </a:r>
            </a:p>
          </p:txBody>
        </p:sp>
        <p:cxnSp>
          <p:nvCxnSpPr>
            <p:cNvPr id="7" name="Straight Arrow Connector 6" descr="Arrow pointing at the support"/>
            <p:cNvCxnSpPr/>
            <p:nvPr/>
          </p:nvCxnSpPr>
          <p:spPr>
            <a:xfrm flipH="1" flipV="1">
              <a:off x="7746471" y="3561175"/>
              <a:ext cx="982773" cy="5289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6411075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Content &amp; Language Supports</a:t>
            </a:r>
          </a:p>
        </p:txBody>
      </p:sp>
      <p:pic>
        <p:nvPicPr>
          <p:cNvPr id="4" name="Content Placeholder 5" descr="Screen Shot 2016-10-20 at 5.54.23 PM.png"/>
          <p:cNvPicPr>
            <a:picLocks noGrp="1" noChangeAspect="1"/>
          </p:cNvPicPr>
          <p:nvPr>
            <p:ph idx="1"/>
          </p:nvPr>
        </p:nvPicPr>
        <p:blipFill>
          <a:blip r:embed="rId2" cstate="hqprint">
            <a:extLst>
              <a:ext uri="{28A0092B-C50C-407E-A947-70E740481C1C}">
                <a14:useLocalDpi xmlns:a14="http://schemas.microsoft.com/office/drawing/2010/main"/>
              </a:ext>
            </a:extLst>
          </a:blip>
          <a:srcRect/>
          <a:stretch>
            <a:fillRect/>
          </a:stretch>
        </p:blipFill>
        <p:spPr bwMode="auto">
          <a:xfrm>
            <a:off x="1411705" y="1908624"/>
            <a:ext cx="3837057" cy="4117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6"/>
          <p:cNvGrpSpPr>
            <a:grpSpLocks/>
          </p:cNvGrpSpPr>
          <p:nvPr/>
        </p:nvGrpSpPr>
        <p:grpSpPr bwMode="auto">
          <a:xfrm>
            <a:off x="4573189" y="3769895"/>
            <a:ext cx="3793570" cy="1754723"/>
            <a:chOff x="7658728" y="1968669"/>
            <a:chExt cx="4239358" cy="2073019"/>
          </a:xfrm>
        </p:grpSpPr>
        <p:sp>
          <p:nvSpPr>
            <p:cNvPr id="6" name="TextBox 7" descr="This pop-up provides visual representation (i.e., photograph) of a historical figure."/>
            <p:cNvSpPr txBox="1">
              <a:spLocks noChangeArrowheads="1"/>
            </p:cNvSpPr>
            <p:nvPr/>
          </p:nvSpPr>
          <p:spPr bwMode="auto">
            <a:xfrm>
              <a:off x="8795170" y="2187302"/>
              <a:ext cx="3102916" cy="185438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pop-up provides a visual representation (i.e., photograph) of a historical figure. </a:t>
              </a:r>
            </a:p>
          </p:txBody>
        </p:sp>
        <p:cxnSp>
          <p:nvCxnSpPr>
            <p:cNvPr id="7" name="Straight Arrow Connector 6" descr="Arrow pointing at the support"/>
            <p:cNvCxnSpPr/>
            <p:nvPr/>
          </p:nvCxnSpPr>
          <p:spPr>
            <a:xfrm flipH="1" flipV="1">
              <a:off x="7658728" y="1968669"/>
              <a:ext cx="1173348" cy="7542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1698417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98" y="240667"/>
            <a:ext cx="7543800" cy="1450757"/>
          </a:xfrm>
        </p:spPr>
        <p:txBody>
          <a:bodyPr>
            <a:normAutofit/>
          </a:bodyPr>
          <a:lstStyle/>
          <a:p>
            <a:r>
              <a:rPr lang="en-US" sz="4000" dirty="0"/>
              <a:t>Content &amp; Language Supports</a:t>
            </a:r>
          </a:p>
        </p:txBody>
      </p:sp>
      <p:pic>
        <p:nvPicPr>
          <p:cNvPr id="4" name="Content Placeholder 5" descr="Screen Shot 2016-10-20 at 7.57.44 PM.png"/>
          <p:cNvPicPr>
            <a:picLocks noGrp="1" noChangeAspect="1"/>
          </p:cNvPicPr>
          <p:nvPr>
            <p:ph idx="1"/>
          </p:nvPr>
        </p:nvPicPr>
        <p:blipFill>
          <a:blip r:embed="rId2" cstate="hqprint">
            <a:extLst>
              <a:ext uri="{28A0092B-C50C-407E-A947-70E740481C1C}">
                <a14:useLocalDpi xmlns:a14="http://schemas.microsoft.com/office/drawing/2010/main"/>
              </a:ext>
            </a:extLst>
          </a:blip>
          <a:srcRect/>
          <a:stretch>
            <a:fillRect/>
          </a:stretch>
        </p:blipFill>
        <p:spPr bwMode="auto">
          <a:xfrm>
            <a:off x="1740216" y="1848434"/>
            <a:ext cx="3520235" cy="3778268"/>
          </a:xfrm>
        </p:spPr>
      </p:pic>
      <p:pic>
        <p:nvPicPr>
          <p:cNvPr id="5" name="Content Placeholder 4" descr="Screen Shot 2016-10-20 at 7.57.48 PM.pn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524612" y="4431233"/>
            <a:ext cx="2576963" cy="1795544"/>
          </a:xfrm>
          <a:prstGeom prst="rect">
            <a:avLst/>
          </a:prstGeom>
        </p:spPr>
      </p:pic>
      <p:grpSp>
        <p:nvGrpSpPr>
          <p:cNvPr id="6" name="Group 6"/>
          <p:cNvGrpSpPr>
            <a:grpSpLocks/>
          </p:cNvGrpSpPr>
          <p:nvPr/>
        </p:nvGrpSpPr>
        <p:grpSpPr bwMode="auto">
          <a:xfrm>
            <a:off x="4299284" y="2294021"/>
            <a:ext cx="4221855" cy="3270232"/>
            <a:chOff x="6146443" y="2575446"/>
            <a:chExt cx="5260741" cy="3925706"/>
          </a:xfrm>
        </p:grpSpPr>
        <p:sp>
          <p:nvSpPr>
            <p:cNvPr id="7" name="TextBox 7" descr="This is a supplementary material. Blank Punnett squares are available for a student to use on STAAR biology with Content Supports."/>
            <p:cNvSpPr txBox="1">
              <a:spLocks noChangeArrowheads="1"/>
            </p:cNvSpPr>
            <p:nvPr/>
          </p:nvSpPr>
          <p:spPr bwMode="auto">
            <a:xfrm>
              <a:off x="7990118" y="2843436"/>
              <a:ext cx="3417066" cy="365771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is a supplementary material. Blank Punnett squares are available for a student to use on STAAR biology with Content Supports. </a:t>
              </a:r>
            </a:p>
          </p:txBody>
        </p:sp>
        <p:cxnSp>
          <p:nvCxnSpPr>
            <p:cNvPr id="8" name="Straight Arrow Connector 7" descr="Arrow pointing at the support"/>
            <p:cNvCxnSpPr/>
            <p:nvPr/>
          </p:nvCxnSpPr>
          <p:spPr>
            <a:xfrm flipH="1" flipV="1">
              <a:off x="6146443" y="2575446"/>
              <a:ext cx="2425970" cy="5341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317419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STAAR Assessments</a:t>
            </a:r>
          </a:p>
        </p:txBody>
      </p:sp>
      <p:sp>
        <p:nvSpPr>
          <p:cNvPr id="4" name="Folded Corner 3"/>
          <p:cNvSpPr/>
          <p:nvPr/>
        </p:nvSpPr>
        <p:spPr>
          <a:xfrm>
            <a:off x="1330960" y="2369419"/>
            <a:ext cx="1706880" cy="21336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STAAR</a:t>
            </a:r>
          </a:p>
        </p:txBody>
      </p:sp>
      <p:sp>
        <p:nvSpPr>
          <p:cNvPr id="5" name="Folded Corner 4"/>
          <p:cNvSpPr/>
          <p:nvPr/>
        </p:nvSpPr>
        <p:spPr>
          <a:xfrm>
            <a:off x="3677920" y="2369419"/>
            <a:ext cx="1706880" cy="2133600"/>
          </a:xfrm>
          <a:prstGeom prst="foldedCorne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STAAR</a:t>
            </a:r>
          </a:p>
          <a:p>
            <a:pPr algn="ctr"/>
            <a:r>
              <a:rPr lang="en-US" sz="2800" dirty="0"/>
              <a:t>Spanish</a:t>
            </a:r>
          </a:p>
        </p:txBody>
      </p:sp>
      <p:sp>
        <p:nvSpPr>
          <p:cNvPr id="6" name="Folded Corner 5"/>
          <p:cNvSpPr/>
          <p:nvPr/>
        </p:nvSpPr>
        <p:spPr>
          <a:xfrm>
            <a:off x="6024880" y="2369419"/>
            <a:ext cx="1706880" cy="21336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STAAR</a:t>
            </a:r>
          </a:p>
          <a:p>
            <a:pPr algn="ctr"/>
            <a:r>
              <a:rPr lang="en-US" sz="2800" dirty="0">
                <a:solidFill>
                  <a:schemeClr val="tx1"/>
                </a:solidFill>
              </a:rPr>
              <a:t>Alternate 2</a:t>
            </a:r>
          </a:p>
        </p:txBody>
      </p:sp>
      <p:cxnSp>
        <p:nvCxnSpPr>
          <p:cNvPr id="8" name="Straight Arrow Connector 7"/>
          <p:cNvCxnSpPr>
            <a:stCxn id="4" idx="2"/>
          </p:cNvCxnSpPr>
          <p:nvPr/>
        </p:nvCxnSpPr>
        <p:spPr>
          <a:xfrm>
            <a:off x="2184400" y="4503019"/>
            <a:ext cx="0" cy="436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4503019"/>
            <a:ext cx="0" cy="436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68160" y="4503019"/>
            <a:ext cx="0" cy="436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86745" y="5036419"/>
            <a:ext cx="1595309" cy="369332"/>
          </a:xfrm>
          <a:prstGeom prst="rect">
            <a:avLst/>
          </a:prstGeom>
          <a:noFill/>
        </p:spPr>
        <p:txBody>
          <a:bodyPr wrap="none" rtlCol="0">
            <a:spAutoFit/>
          </a:bodyPr>
          <a:lstStyle/>
          <a:p>
            <a:r>
              <a:rPr lang="en-US" dirty="0"/>
              <a:t>Paper or online</a:t>
            </a:r>
          </a:p>
        </p:txBody>
      </p:sp>
      <p:sp>
        <p:nvSpPr>
          <p:cNvPr id="12" name="TextBox 11"/>
          <p:cNvSpPr txBox="1"/>
          <p:nvPr/>
        </p:nvSpPr>
        <p:spPr>
          <a:xfrm>
            <a:off x="4216774" y="5044793"/>
            <a:ext cx="710451" cy="369332"/>
          </a:xfrm>
          <a:prstGeom prst="rect">
            <a:avLst/>
          </a:prstGeom>
          <a:noFill/>
        </p:spPr>
        <p:txBody>
          <a:bodyPr wrap="none" rtlCol="0">
            <a:spAutoFit/>
          </a:bodyPr>
          <a:lstStyle/>
          <a:p>
            <a:r>
              <a:rPr lang="en-US" dirty="0"/>
              <a:t>Paper</a:t>
            </a:r>
          </a:p>
        </p:txBody>
      </p:sp>
      <p:sp>
        <p:nvSpPr>
          <p:cNvPr id="13" name="TextBox 12"/>
          <p:cNvSpPr txBox="1"/>
          <p:nvPr/>
        </p:nvSpPr>
        <p:spPr>
          <a:xfrm>
            <a:off x="6461638" y="5036419"/>
            <a:ext cx="813043" cy="369332"/>
          </a:xfrm>
          <a:prstGeom prst="rect">
            <a:avLst/>
          </a:prstGeom>
          <a:noFill/>
        </p:spPr>
        <p:txBody>
          <a:bodyPr wrap="none" rtlCol="0">
            <a:spAutoFit/>
          </a:bodyPr>
          <a:lstStyle/>
          <a:p>
            <a:r>
              <a:rPr lang="en-US" dirty="0"/>
              <a:t>Online</a:t>
            </a:r>
          </a:p>
        </p:txBody>
      </p:sp>
      <p:pic>
        <p:nvPicPr>
          <p:cNvPr id="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707022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95" y="174270"/>
            <a:ext cx="8077200" cy="1600200"/>
          </a:xfrm>
        </p:spPr>
        <p:txBody>
          <a:bodyPr>
            <a:normAutofit/>
          </a:bodyPr>
          <a:lstStyle/>
          <a:p>
            <a:r>
              <a:rPr lang="en-US" sz="4000"/>
              <a:t>Content &amp; Language </a:t>
            </a:r>
            <a:r>
              <a:rPr lang="en-US" sz="4000" dirty="0"/>
              <a:t>Supports</a:t>
            </a:r>
          </a:p>
        </p:txBody>
      </p:sp>
      <p:pic>
        <p:nvPicPr>
          <p:cNvPr id="4" name="Content Placeholder 7" descr="Screen Shot 2016-10-20 at 5.51.14 PM.png"/>
          <p:cNvPicPr>
            <a:picLocks noGrp="1" noChangeAspect="1"/>
          </p:cNvPicPr>
          <p:nvPr>
            <p:ph idx="1"/>
          </p:nvPr>
        </p:nvPicPr>
        <p:blipFill>
          <a:blip r:embed="rId2" cstate="hqprint">
            <a:extLst>
              <a:ext uri="{28A0092B-C50C-407E-A947-70E740481C1C}">
                <a14:useLocalDpi xmlns:a14="http://schemas.microsoft.com/office/drawing/2010/main"/>
              </a:ext>
            </a:extLst>
          </a:blip>
          <a:srcRect/>
          <a:stretch>
            <a:fillRect/>
          </a:stretch>
        </p:blipFill>
        <p:spPr bwMode="auto">
          <a:xfrm>
            <a:off x="1627551" y="2171823"/>
            <a:ext cx="3559710" cy="3725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8"/>
          <p:cNvGrpSpPr>
            <a:grpSpLocks/>
          </p:cNvGrpSpPr>
          <p:nvPr/>
        </p:nvGrpSpPr>
        <p:grpSpPr bwMode="auto">
          <a:xfrm>
            <a:off x="4912895" y="3249659"/>
            <a:ext cx="3642152" cy="1569661"/>
            <a:chOff x="7659747" y="1531050"/>
            <a:chExt cx="4012832" cy="1884143"/>
          </a:xfrm>
        </p:grpSpPr>
        <p:sp>
          <p:nvSpPr>
            <p:cNvPr id="6" name="TextBox 9" descr="This pop-up provides a visual representation (i.e., photograph) of the vocabulary."/>
            <p:cNvSpPr txBox="1">
              <a:spLocks noChangeArrowheads="1"/>
            </p:cNvSpPr>
            <p:nvPr/>
          </p:nvSpPr>
          <p:spPr bwMode="auto">
            <a:xfrm>
              <a:off x="8569663" y="1531050"/>
              <a:ext cx="3102916" cy="1884143"/>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pop-up provides a visual representation (i.e., photograph) of the vocabulary. </a:t>
              </a:r>
            </a:p>
          </p:txBody>
        </p:sp>
        <p:cxnSp>
          <p:nvCxnSpPr>
            <p:cNvPr id="7" name="Straight Arrow Connector 6" descr="Arrow pointing at the support"/>
            <p:cNvCxnSpPr/>
            <p:nvPr/>
          </p:nvCxnSpPr>
          <p:spPr>
            <a:xfrm flipH="1" flipV="1">
              <a:off x="7659747" y="1897998"/>
              <a:ext cx="1063433" cy="6733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3203629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480" y="126950"/>
            <a:ext cx="7985760" cy="1600200"/>
          </a:xfrm>
        </p:spPr>
        <p:txBody>
          <a:bodyPr>
            <a:normAutofit/>
          </a:bodyPr>
          <a:lstStyle/>
          <a:p>
            <a:r>
              <a:rPr lang="en-US" sz="4000" dirty="0"/>
              <a:t>Content &amp; Language Supports</a:t>
            </a:r>
          </a:p>
        </p:txBody>
      </p:sp>
      <p:pic>
        <p:nvPicPr>
          <p:cNvPr id="4" name="Content Placeholder 5" descr="Screen Shot 2016-10-20 at 6.00.22 PM.png"/>
          <p:cNvPicPr>
            <a:picLocks noGrp="1" noChangeAspect="1"/>
          </p:cNvPicPr>
          <p:nvPr>
            <p:ph idx="1"/>
          </p:nvPr>
        </p:nvPicPr>
        <p:blipFill>
          <a:blip r:embed="rId2" cstate="hqprint">
            <a:extLst>
              <a:ext uri="{28A0092B-C50C-407E-A947-70E740481C1C}">
                <a14:useLocalDpi xmlns:a14="http://schemas.microsoft.com/office/drawing/2010/main"/>
              </a:ext>
            </a:extLst>
          </a:blip>
          <a:srcRect/>
          <a:stretch>
            <a:fillRect/>
          </a:stretch>
        </p:blipFill>
        <p:spPr bwMode="auto">
          <a:xfrm>
            <a:off x="1242270" y="2259150"/>
            <a:ext cx="4360228" cy="3855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8"/>
          <p:cNvGrpSpPr>
            <a:grpSpLocks/>
          </p:cNvGrpSpPr>
          <p:nvPr/>
        </p:nvGrpSpPr>
        <p:grpSpPr bwMode="auto">
          <a:xfrm>
            <a:off x="4487720" y="1888599"/>
            <a:ext cx="4010377" cy="1938992"/>
            <a:chOff x="7623009" y="1649186"/>
            <a:chExt cx="4281335" cy="2317575"/>
          </a:xfrm>
        </p:grpSpPr>
        <p:sp>
          <p:nvSpPr>
            <p:cNvPr id="6" name="TextBox 9" descr="This pop-up also provides a visual representation (i.e., art) of the language in a reading selection. &#10;"/>
            <p:cNvSpPr txBox="1">
              <a:spLocks noChangeArrowheads="1"/>
            </p:cNvSpPr>
            <p:nvPr/>
          </p:nvSpPr>
          <p:spPr bwMode="auto">
            <a:xfrm>
              <a:off x="8801639" y="1649186"/>
              <a:ext cx="3102705" cy="231757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pop-up also provides a visual representation (i.e., art) of the language in a reading selection. </a:t>
              </a:r>
            </a:p>
          </p:txBody>
        </p:sp>
        <p:cxnSp>
          <p:nvCxnSpPr>
            <p:cNvPr id="7" name="Straight Arrow Connector 6" descr="Arrow pointing at the support"/>
            <p:cNvCxnSpPr/>
            <p:nvPr/>
          </p:nvCxnSpPr>
          <p:spPr>
            <a:xfrm flipH="1">
              <a:off x="7623009" y="2478029"/>
              <a:ext cx="1172507" cy="2937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3914081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520" y="108156"/>
            <a:ext cx="8046720" cy="1600200"/>
          </a:xfrm>
        </p:spPr>
        <p:txBody>
          <a:bodyPr>
            <a:normAutofit/>
          </a:bodyPr>
          <a:lstStyle/>
          <a:p>
            <a:r>
              <a:rPr lang="en-US" sz="4000" dirty="0"/>
              <a:t>Content &amp; Language Supports</a:t>
            </a:r>
          </a:p>
        </p:txBody>
      </p:sp>
      <p:pic>
        <p:nvPicPr>
          <p:cNvPr id="5" name="Content Placeholder 5" descr="Screen Shot 2016-10-20 at 6.12.00 PM.pn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4933942" y="2010629"/>
            <a:ext cx="28956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Content Placeholder 4" descr="Screen Shot 2016-10-20 at 6.11.39 PM.png"/>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bwMode="auto">
          <a:xfrm>
            <a:off x="2756667" y="2800715"/>
            <a:ext cx="2316392" cy="3125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8" descr="These pop-ups clarify construct-irrelevant words."/>
          <p:cNvSpPr txBox="1">
            <a:spLocks noChangeArrowheads="1"/>
          </p:cNvSpPr>
          <p:nvPr/>
        </p:nvSpPr>
        <p:spPr bwMode="auto">
          <a:xfrm>
            <a:off x="426720" y="2137231"/>
            <a:ext cx="2714943" cy="1200329"/>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These pop-ups clarify construct-irrelevant words.</a:t>
            </a:r>
          </a:p>
        </p:txBody>
      </p:sp>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4469919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8881"/>
            <a:ext cx="8077200" cy="1600200"/>
          </a:xfrm>
        </p:spPr>
        <p:txBody>
          <a:bodyPr>
            <a:normAutofit/>
          </a:bodyPr>
          <a:lstStyle/>
          <a:p>
            <a:r>
              <a:rPr lang="en-US" sz="4000"/>
              <a:t>Content &amp; Language </a:t>
            </a:r>
            <a:r>
              <a:rPr lang="en-US" sz="4000" dirty="0"/>
              <a:t>Supports</a:t>
            </a:r>
          </a:p>
        </p:txBody>
      </p:sp>
      <p:pic>
        <p:nvPicPr>
          <p:cNvPr id="4" name="img493342" descr="38cd25a0-0396-417d-a72d-1b0a3555d35c"/>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538480" y="1985949"/>
            <a:ext cx="4831080" cy="2354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img101277" descr="6151ecb1-b336-499c-ab8a-5368570d4390"/>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3780180" y="3553530"/>
            <a:ext cx="4808830" cy="2594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11" descr="This rollover clarifies text using simpler and consistent language. &#10;"/>
          <p:cNvSpPr txBox="1">
            <a:spLocks noChangeArrowheads="1"/>
          </p:cNvSpPr>
          <p:nvPr/>
        </p:nvSpPr>
        <p:spPr bwMode="auto">
          <a:xfrm>
            <a:off x="5639419" y="1997658"/>
            <a:ext cx="2818826" cy="1200329"/>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rollover clarifies text using simpler and consistent language. </a:t>
            </a:r>
          </a:p>
        </p:txBody>
      </p:sp>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4883808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163" y="95981"/>
            <a:ext cx="8036560" cy="1600200"/>
          </a:xfrm>
        </p:spPr>
        <p:txBody>
          <a:bodyPr>
            <a:normAutofit/>
          </a:bodyPr>
          <a:lstStyle/>
          <a:p>
            <a:r>
              <a:rPr lang="en-US" sz="4000"/>
              <a:t>Content &amp; Language </a:t>
            </a:r>
            <a:r>
              <a:rPr lang="en-US" sz="4000" dirty="0"/>
              <a:t>Supports</a:t>
            </a:r>
          </a:p>
        </p:txBody>
      </p:sp>
      <p:pic>
        <p:nvPicPr>
          <p:cNvPr id="4" name="Content Placeholder 4" descr="Screen Shot 2016-10-20 at 6.11.39 PM.png"/>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bwMode="auto">
          <a:xfrm>
            <a:off x="3861731" y="1942853"/>
            <a:ext cx="4426225" cy="4122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8"/>
          <p:cNvGrpSpPr>
            <a:grpSpLocks/>
          </p:cNvGrpSpPr>
          <p:nvPr/>
        </p:nvGrpSpPr>
        <p:grpSpPr bwMode="auto">
          <a:xfrm>
            <a:off x="799163" y="3837552"/>
            <a:ext cx="3394076" cy="1838340"/>
            <a:chOff x="1062970" y="2854937"/>
            <a:chExt cx="5434808" cy="1935895"/>
          </a:xfrm>
        </p:grpSpPr>
        <p:sp>
          <p:nvSpPr>
            <p:cNvPr id="6" name="TextBox 11" descr="Prereading text appears before all reading and writing selections. &#10;"/>
            <p:cNvSpPr txBox="1">
              <a:spLocks noChangeArrowheads="1"/>
            </p:cNvSpPr>
            <p:nvPr/>
          </p:nvSpPr>
          <p:spPr bwMode="auto">
            <a:xfrm>
              <a:off x="1062970" y="3137875"/>
              <a:ext cx="4289996" cy="1652957"/>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Pre-reading text appears before all reading and writing selections. </a:t>
              </a:r>
            </a:p>
          </p:txBody>
        </p:sp>
        <p:cxnSp>
          <p:nvCxnSpPr>
            <p:cNvPr id="7" name="Straight Arrow Connector 6" descr="Arrow pointing at the support"/>
            <p:cNvCxnSpPr/>
            <p:nvPr/>
          </p:nvCxnSpPr>
          <p:spPr>
            <a:xfrm flipV="1">
              <a:off x="5000027" y="2854937"/>
              <a:ext cx="1497751" cy="7168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3267870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316" y="609600"/>
            <a:ext cx="7956884" cy="1600200"/>
          </a:xfrm>
        </p:spPr>
        <p:txBody>
          <a:bodyPr>
            <a:normAutofit fontScale="90000"/>
          </a:bodyPr>
          <a:lstStyle/>
          <a:p>
            <a:pPr eaLnBrk="1" fontAlgn="auto" hangingPunct="1">
              <a:spcAft>
                <a:spcPts val="0"/>
              </a:spcAft>
              <a:defRPr/>
            </a:pPr>
            <a:r>
              <a:rPr lang="en-US" sz="4400" dirty="0">
                <a:solidFill>
                  <a:schemeClr val="bg2">
                    <a:lumMod val="25000"/>
                  </a:schemeClr>
                </a:solidFill>
                <a:ea typeface="ＭＳ Ｐゴシック" charset="0"/>
              </a:rPr>
              <a:t>Content &amp; Language Supports:</a:t>
            </a:r>
            <a:br>
              <a:rPr lang="en-US" sz="4400" dirty="0">
                <a:solidFill>
                  <a:schemeClr val="bg2">
                    <a:lumMod val="25000"/>
                  </a:schemeClr>
                </a:solidFill>
                <a:ea typeface="ＭＳ Ｐゴシック" charset="0"/>
              </a:rPr>
            </a:br>
            <a:r>
              <a:rPr lang="en-US" sz="4400" dirty="0">
                <a:solidFill>
                  <a:schemeClr val="accent1"/>
                </a:solidFill>
                <a:ea typeface="ＭＳ Ｐゴシック" charset="0"/>
              </a:rPr>
              <a:t>Special Situations </a:t>
            </a:r>
            <a:r>
              <a:rPr lang="en-US" sz="4400" dirty="0">
                <a:solidFill>
                  <a:schemeClr val="tx1"/>
                </a:solidFill>
                <a:ea typeface="ＭＳ Ｐゴシック" charset="0"/>
              </a:rPr>
              <a:t/>
            </a:r>
            <a:br>
              <a:rPr lang="en-US" sz="4400" dirty="0">
                <a:solidFill>
                  <a:schemeClr val="tx1"/>
                </a:solidFill>
                <a:ea typeface="ＭＳ Ｐゴシック" charset="0"/>
              </a:rPr>
            </a:br>
            <a:endParaRPr lang="en-US" sz="4400" dirty="0">
              <a:solidFill>
                <a:schemeClr val="tx1"/>
              </a:solidFill>
              <a:ea typeface="ＭＳ Ｐゴシック" charset="0"/>
            </a:endParaRPr>
          </a:p>
        </p:txBody>
      </p:sp>
      <p:sp>
        <p:nvSpPr>
          <p:cNvPr id="63491" name="Content Placeholder 2"/>
          <p:cNvSpPr>
            <a:spLocks noGrp="1"/>
          </p:cNvSpPr>
          <p:nvPr>
            <p:ph idx="1"/>
          </p:nvPr>
        </p:nvSpPr>
        <p:spPr>
          <a:xfrm>
            <a:off x="529389" y="1981200"/>
            <a:ext cx="8312986" cy="4191000"/>
          </a:xfrm>
        </p:spPr>
        <p:txBody>
          <a:bodyPr/>
          <a:lstStyle/>
          <a:p>
            <a:pPr eaLnBrk="1" hangingPunct="1">
              <a:lnSpc>
                <a:spcPct val="80000"/>
              </a:lnSpc>
              <a:buSzPct val="125000"/>
              <a:buFont typeface="Calibri" panose="020F0502020204030204" pitchFamily="34" charset="0"/>
              <a:buChar char=" "/>
              <a:defRPr/>
            </a:pPr>
            <a:r>
              <a:rPr lang="en-US" altLang="en-US" sz="1800" dirty="0">
                <a:solidFill>
                  <a:schemeClr val="bg2">
                    <a:lumMod val="25000"/>
                  </a:schemeClr>
                </a:solidFill>
              </a:rPr>
              <a:t>Because Content and Language Supports are embedded accommodations presented in an online format, replicating these features in a </a:t>
            </a:r>
            <a:r>
              <a:rPr lang="en-US" altLang="en-US" sz="1800" u="sng" dirty="0">
                <a:solidFill>
                  <a:schemeClr val="bg2">
                    <a:lumMod val="25000"/>
                  </a:schemeClr>
                </a:solidFill>
              </a:rPr>
              <a:t>paper version is not always possible</a:t>
            </a:r>
            <a:r>
              <a:rPr lang="en-US" altLang="en-US" sz="1800" dirty="0">
                <a:solidFill>
                  <a:schemeClr val="bg2">
                    <a:lumMod val="25000"/>
                  </a:schemeClr>
                </a:solidFill>
              </a:rPr>
              <a:t>. </a:t>
            </a:r>
          </a:p>
          <a:p>
            <a:pPr eaLnBrk="1" hangingPunct="1">
              <a:lnSpc>
                <a:spcPct val="80000"/>
              </a:lnSpc>
              <a:buFont typeface="Calibri" panose="020F0502020204030204" pitchFamily="34" charset="0"/>
              <a:buChar char=" "/>
              <a:defRPr/>
            </a:pPr>
            <a:r>
              <a:rPr lang="en-US" altLang="en-US" sz="1800" dirty="0">
                <a:solidFill>
                  <a:schemeClr val="bg2">
                    <a:lumMod val="25000"/>
                  </a:schemeClr>
                </a:solidFill>
              </a:rPr>
              <a:t>Technology-based supports enable most students to test online; however, a </a:t>
            </a:r>
            <a:r>
              <a:rPr lang="en-US" altLang="en-US" sz="1800" u="sng" dirty="0">
                <a:solidFill>
                  <a:schemeClr val="bg2">
                    <a:lumMod val="25000"/>
                  </a:schemeClr>
                </a:solidFill>
              </a:rPr>
              <a:t>special administration request</a:t>
            </a:r>
            <a:r>
              <a:rPr lang="en-US" altLang="en-US" sz="1800" dirty="0">
                <a:solidFill>
                  <a:schemeClr val="bg2">
                    <a:lumMod val="25000"/>
                  </a:schemeClr>
                </a:solidFill>
              </a:rPr>
              <a:t> can be made to </a:t>
            </a:r>
            <a:r>
              <a:rPr lang="en-US" altLang="en-US" sz="1800" u="sng" dirty="0">
                <a:solidFill>
                  <a:schemeClr val="bg2">
                    <a:lumMod val="25000"/>
                  </a:schemeClr>
                </a:solidFill>
              </a:rPr>
              <a:t>TEA for approval</a:t>
            </a:r>
            <a:r>
              <a:rPr lang="en-US" altLang="en-US" sz="1800" dirty="0">
                <a:solidFill>
                  <a:schemeClr val="bg2">
                    <a:lumMod val="25000"/>
                  </a:schemeClr>
                </a:solidFill>
              </a:rPr>
              <a:t> to administer a paper test IF…</a:t>
            </a:r>
          </a:p>
          <a:p>
            <a:pPr lvl="1" eaLnBrk="1" hangingPunct="1">
              <a:lnSpc>
                <a:spcPct val="80000"/>
              </a:lnSpc>
              <a:buFont typeface="Calibri" panose="020F0502020204030204" pitchFamily="34" charset="0"/>
              <a:buChar char="◦"/>
              <a:defRPr/>
            </a:pPr>
            <a:r>
              <a:rPr lang="en-US" altLang="en-US" dirty="0">
                <a:solidFill>
                  <a:schemeClr val="bg2">
                    <a:lumMod val="25000"/>
                  </a:schemeClr>
                </a:solidFill>
              </a:rPr>
              <a:t>the use of an accommodation is </a:t>
            </a:r>
            <a:r>
              <a:rPr lang="en-US" altLang="en-US" u="sng" dirty="0">
                <a:solidFill>
                  <a:schemeClr val="bg2">
                    <a:lumMod val="25000"/>
                  </a:schemeClr>
                </a:solidFill>
              </a:rPr>
              <a:t>not feasible</a:t>
            </a:r>
            <a:r>
              <a:rPr lang="en-US" altLang="en-US" dirty="0">
                <a:solidFill>
                  <a:schemeClr val="bg2">
                    <a:lumMod val="25000"/>
                  </a:schemeClr>
                </a:solidFill>
              </a:rPr>
              <a:t> or appropriate for an online administration, or</a:t>
            </a:r>
          </a:p>
          <a:p>
            <a:pPr lvl="1" eaLnBrk="1" hangingPunct="1">
              <a:lnSpc>
                <a:spcPct val="80000"/>
              </a:lnSpc>
              <a:buFont typeface="Calibri" panose="020F0502020204030204" pitchFamily="34" charset="0"/>
              <a:buChar char="◦"/>
              <a:defRPr/>
            </a:pPr>
            <a:r>
              <a:rPr lang="en-US" altLang="en-US" dirty="0">
                <a:solidFill>
                  <a:schemeClr val="bg2">
                    <a:lumMod val="25000"/>
                  </a:schemeClr>
                </a:solidFill>
              </a:rPr>
              <a:t>the administration of an online test is </a:t>
            </a:r>
            <a:r>
              <a:rPr lang="en-US" altLang="en-US" u="sng" dirty="0">
                <a:solidFill>
                  <a:schemeClr val="bg2">
                    <a:lumMod val="25000"/>
                  </a:schemeClr>
                </a:solidFill>
              </a:rPr>
              <a:t>inappropriate</a:t>
            </a:r>
            <a:r>
              <a:rPr lang="en-US" altLang="en-US" dirty="0">
                <a:solidFill>
                  <a:schemeClr val="bg2">
                    <a:lumMod val="25000"/>
                  </a:schemeClr>
                </a:solidFill>
              </a:rPr>
              <a:t> due to a student’s particular disability.</a:t>
            </a:r>
          </a:p>
          <a:p>
            <a:pPr eaLnBrk="1" hangingPunct="1">
              <a:lnSpc>
                <a:spcPct val="80000"/>
              </a:lnSpc>
              <a:buSzPct val="125000"/>
              <a:buFont typeface="Calibri" panose="020F0502020204030204" pitchFamily="34" charset="0"/>
              <a:buChar char=" "/>
              <a:defRPr/>
            </a:pPr>
            <a:r>
              <a:rPr lang="en-US" altLang="en-US" sz="1800" u="sng" dirty="0">
                <a:solidFill>
                  <a:schemeClr val="bg2">
                    <a:lumMod val="25000"/>
                  </a:schemeClr>
                </a:solidFill>
              </a:rPr>
              <a:t>Instructions</a:t>
            </a:r>
            <a:r>
              <a:rPr lang="en-US" altLang="en-US" sz="1800" dirty="0">
                <a:solidFill>
                  <a:schemeClr val="bg2">
                    <a:lumMod val="25000"/>
                  </a:schemeClr>
                </a:solidFill>
              </a:rPr>
              <a:t> for submitting a special administration request form will be posted on the TEA’s District and Campus Coordinator Manual 2018 Resources webpage located at </a:t>
            </a:r>
            <a:r>
              <a:rPr lang="en-US" altLang="en-US" sz="1800" dirty="0">
                <a:hlinkClick r:id="rId2"/>
              </a:rPr>
              <a:t>https://tea.texas.gov/student.assessment/manuals/dccm/</a:t>
            </a:r>
            <a:r>
              <a:rPr lang="en-US" altLang="en-US" sz="1800" dirty="0"/>
              <a:t> </a:t>
            </a:r>
            <a:r>
              <a:rPr lang="en-US" altLang="en-US" sz="1800" dirty="0">
                <a:solidFill>
                  <a:schemeClr val="bg2">
                    <a:lumMod val="25000"/>
                  </a:schemeClr>
                </a:solidFill>
              </a:rPr>
              <a:t>in early January. We will begin accepting requests in early 2018. </a:t>
            </a:r>
          </a:p>
          <a:p>
            <a:pPr eaLnBrk="1" hangingPunct="1">
              <a:lnSpc>
                <a:spcPct val="80000"/>
              </a:lnSpc>
              <a:buSzPct val="125000"/>
              <a:buFont typeface="Calibri" panose="020F0502020204030204" pitchFamily="34" charset="0"/>
              <a:buChar char=" "/>
              <a:defRPr/>
            </a:pPr>
            <a:r>
              <a:rPr lang="en-US" altLang="en-US" sz="1800" dirty="0">
                <a:solidFill>
                  <a:schemeClr val="bg2">
                    <a:lumMod val="25000"/>
                  </a:schemeClr>
                </a:solidFill>
              </a:rPr>
              <a:t>An Accommodation Request Form should </a:t>
            </a:r>
            <a:r>
              <a:rPr lang="en-US" altLang="en-US" sz="1800" u="sng" dirty="0">
                <a:solidFill>
                  <a:schemeClr val="bg2">
                    <a:lumMod val="25000"/>
                  </a:schemeClr>
                </a:solidFill>
              </a:rPr>
              <a:t>NOT</a:t>
            </a:r>
            <a:r>
              <a:rPr lang="en-US" altLang="en-US" sz="1800" dirty="0">
                <a:solidFill>
                  <a:schemeClr val="bg2">
                    <a:lumMod val="25000"/>
                  </a:schemeClr>
                </a:solidFill>
              </a:rPr>
              <a:t> be used for these requests. The Designated Response requiring TEA approval will be indicated on the paper request form. </a:t>
            </a:r>
          </a:p>
          <a:p>
            <a:pPr eaLnBrk="1" hangingPunct="1">
              <a:lnSpc>
                <a:spcPct val="80000"/>
              </a:lnSpc>
              <a:buFont typeface="Calibri" panose="020F0502020204030204" pitchFamily="34" charset="0"/>
              <a:buChar char=" "/>
              <a:defRPr/>
            </a:pPr>
            <a:endParaRPr lang="en-US" altLang="en-US" sz="1600" dirty="0"/>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21286031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Oral Administration</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5614835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15047279"/>
              </p:ext>
            </p:extLst>
          </p:nvPr>
        </p:nvGraphicFramePr>
        <p:xfrm>
          <a:off x="1006306" y="370390"/>
          <a:ext cx="7054945" cy="5556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8105605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Oral Administration</a:t>
            </a:r>
          </a:p>
        </p:txBody>
      </p:sp>
      <p:graphicFrame>
        <p:nvGraphicFramePr>
          <p:cNvPr id="4" name="Diagram 3"/>
          <p:cNvGraphicFramePr/>
          <p:nvPr>
            <p:extLst>
              <p:ext uri="{D42A27DB-BD31-4B8C-83A1-F6EECF244321}">
                <p14:modId xmlns:p14="http://schemas.microsoft.com/office/powerpoint/2010/main" val="441731019"/>
              </p:ext>
            </p:extLst>
          </p:nvPr>
        </p:nvGraphicFramePr>
        <p:xfrm>
          <a:off x="881376" y="1300670"/>
          <a:ext cx="7548880" cy="48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6032144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Designated Supports for Reading &amp; Writing</a:t>
            </a:r>
          </a:p>
        </p:txBody>
      </p:sp>
      <p:sp>
        <p:nvSpPr>
          <p:cNvPr id="3" name="Text Placeholder 2"/>
          <p:cNvSpPr>
            <a:spLocks noGrp="1"/>
          </p:cNvSpPr>
          <p:nvPr>
            <p:ph type="body" idx="1"/>
          </p:nvPr>
        </p:nvSpPr>
        <p:spPr/>
        <p:txBody>
          <a:bodyPr/>
          <a:lstStyle/>
          <a:p>
            <a:r>
              <a:rPr lang="en-US" dirty="0"/>
              <a:t>Impact on exit criteria</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59263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solidFill>
                  <a:schemeClr val="bg2">
                    <a:lumMod val="25000"/>
                  </a:schemeClr>
                </a:solidFill>
              </a:rPr>
              <a:t>Changes for 2018 and Beyond</a:t>
            </a:r>
          </a:p>
        </p:txBody>
      </p:sp>
      <p:sp>
        <p:nvSpPr>
          <p:cNvPr id="6" name="Content Placeholder 5"/>
          <p:cNvSpPr>
            <a:spLocks noGrp="1"/>
          </p:cNvSpPr>
          <p:nvPr>
            <p:ph idx="1"/>
          </p:nvPr>
        </p:nvSpPr>
        <p:spPr>
          <a:xfrm>
            <a:off x="822960" y="1960748"/>
            <a:ext cx="7700213" cy="4023360"/>
          </a:xfrm>
        </p:spPr>
        <p:txBody>
          <a:bodyPr>
            <a:noAutofit/>
          </a:bodyPr>
          <a:lstStyle/>
          <a:p>
            <a:pPr marL="285750" indent="-285750" eaLnBrk="1" hangingPunct="1">
              <a:buSzPct val="150000"/>
              <a:buFont typeface="Arial" panose="020B0604020202020204" pitchFamily="34" charset="0"/>
              <a:buChar char="•"/>
              <a:defRPr/>
            </a:pPr>
            <a:r>
              <a:rPr lang="en-US" altLang="en-US" sz="2600" dirty="0">
                <a:solidFill>
                  <a:schemeClr val="bg2">
                    <a:lumMod val="25000"/>
                  </a:schemeClr>
                </a:solidFill>
              </a:rPr>
              <a:t>The guidelines described in this training are applicable for all assessments administered in the remainder of the </a:t>
            </a:r>
            <a:r>
              <a:rPr lang="en-US" altLang="en-US" sz="2600" u="sng" dirty="0">
                <a:solidFill>
                  <a:schemeClr val="bg2">
                    <a:lumMod val="25000"/>
                  </a:schemeClr>
                </a:solidFill>
              </a:rPr>
              <a:t>2017-2018</a:t>
            </a:r>
            <a:r>
              <a:rPr lang="en-US" altLang="en-US" sz="2600" dirty="0">
                <a:solidFill>
                  <a:schemeClr val="bg2">
                    <a:lumMod val="25000"/>
                  </a:schemeClr>
                </a:solidFill>
              </a:rPr>
              <a:t> school year (</a:t>
            </a:r>
            <a:r>
              <a:rPr lang="en-US" altLang="en-US" sz="2600" u="sng" dirty="0">
                <a:solidFill>
                  <a:schemeClr val="bg2">
                    <a:lumMod val="25000"/>
                  </a:schemeClr>
                </a:solidFill>
              </a:rPr>
              <a:t>spring and June 2018</a:t>
            </a:r>
            <a:r>
              <a:rPr lang="en-US" altLang="en-US" sz="2600" dirty="0">
                <a:solidFill>
                  <a:schemeClr val="bg2">
                    <a:lumMod val="25000"/>
                  </a:schemeClr>
                </a:solidFill>
              </a:rPr>
              <a:t>).</a:t>
            </a:r>
          </a:p>
          <a:p>
            <a:pPr marL="285750" indent="-285750" eaLnBrk="1" hangingPunct="1">
              <a:buSzPct val="150000"/>
              <a:buFont typeface="Arial" panose="020B0604020202020204" pitchFamily="34" charset="0"/>
              <a:buChar char="•"/>
              <a:defRPr/>
            </a:pPr>
            <a:r>
              <a:rPr lang="en-US" altLang="en-US" sz="2600" dirty="0">
                <a:solidFill>
                  <a:schemeClr val="bg2">
                    <a:lumMod val="25000"/>
                  </a:schemeClr>
                </a:solidFill>
              </a:rPr>
              <a:t>Beginning with the </a:t>
            </a:r>
            <a:r>
              <a:rPr lang="en-US" altLang="en-US" sz="2600" u="sng" dirty="0">
                <a:solidFill>
                  <a:schemeClr val="bg2">
                    <a:lumMod val="25000"/>
                  </a:schemeClr>
                </a:solidFill>
              </a:rPr>
              <a:t>next school year</a:t>
            </a:r>
            <a:r>
              <a:rPr lang="en-US" altLang="en-US" sz="2600" dirty="0">
                <a:solidFill>
                  <a:schemeClr val="bg2">
                    <a:lumMod val="25000"/>
                  </a:schemeClr>
                </a:solidFill>
              </a:rPr>
              <a:t>, </a:t>
            </a:r>
            <a:r>
              <a:rPr lang="en-US" sz="2600" dirty="0"/>
              <a:t>language proficiency assessment committees (LPACs)</a:t>
            </a:r>
            <a:r>
              <a:rPr lang="en-US" altLang="en-US" sz="2600" dirty="0">
                <a:solidFill>
                  <a:schemeClr val="bg2">
                    <a:lumMod val="25000"/>
                  </a:schemeClr>
                </a:solidFill>
              </a:rPr>
              <a:t> decisions will be applicable for all assessments administered in the 2018-2019 school year (</a:t>
            </a:r>
            <a:r>
              <a:rPr lang="en-US" altLang="en-US" sz="2600" u="sng" dirty="0">
                <a:solidFill>
                  <a:schemeClr val="bg2">
                    <a:lumMod val="25000"/>
                  </a:schemeClr>
                </a:solidFill>
              </a:rPr>
              <a:t>December 2018, spring 2019 and June 2019</a:t>
            </a:r>
            <a:r>
              <a:rPr lang="en-US" altLang="en-US" sz="2600" dirty="0">
                <a:solidFill>
                  <a:schemeClr val="bg2">
                    <a:lumMod val="25000"/>
                  </a:schemeClr>
                </a:solidFill>
              </a:rPr>
              <a:t>). </a:t>
            </a:r>
          </a:p>
          <a:p>
            <a:pPr marL="285750" indent="-285750" eaLnBrk="1" hangingPunct="1">
              <a:buSzPct val="150000"/>
              <a:buFont typeface="Arial" panose="020B0604020202020204" pitchFamily="34" charset="0"/>
              <a:buChar char="•"/>
              <a:defRPr/>
            </a:pPr>
            <a:endParaRPr lang="en-US" altLang="en-US" sz="200" dirty="0">
              <a:solidFill>
                <a:schemeClr val="bg2">
                  <a:lumMod val="25000"/>
                </a:schemeClr>
              </a:solidFill>
            </a:endParaRPr>
          </a:p>
          <a:p>
            <a:pPr lvl="2" indent="0" eaLnBrk="1" hangingPunct="1">
              <a:buFont typeface="Calibri" panose="020F0502020204030204" pitchFamily="34" charset="0"/>
              <a:buNone/>
              <a:defRPr/>
            </a:pPr>
            <a:r>
              <a:rPr lang="en-US" altLang="en-US" sz="2000" b="1" dirty="0">
                <a:solidFill>
                  <a:srgbClr val="EC891C"/>
                </a:solidFill>
              </a:rPr>
              <a:t>For </a:t>
            </a:r>
            <a:r>
              <a:rPr lang="en-US" altLang="en-US" sz="2000" b="1" u="sng" dirty="0">
                <a:solidFill>
                  <a:srgbClr val="EC891C"/>
                </a:solidFill>
              </a:rPr>
              <a:t>December 2018 EOC</a:t>
            </a:r>
            <a:r>
              <a:rPr lang="en-US" altLang="en-US" sz="2000" b="1" dirty="0">
                <a:solidFill>
                  <a:srgbClr val="EC891C"/>
                </a:solidFill>
              </a:rPr>
              <a:t> administrations, LPAC participation and designated supports decision-making must take place during the </a:t>
            </a:r>
            <a:r>
              <a:rPr lang="en-US" altLang="en-US" sz="2000" b="1" u="sng" dirty="0">
                <a:solidFill>
                  <a:srgbClr val="EC891C"/>
                </a:solidFill>
              </a:rPr>
              <a:t>fall of 2018</a:t>
            </a:r>
            <a:r>
              <a:rPr lang="en-US" altLang="en-US" sz="2000" b="1" dirty="0">
                <a:solidFill>
                  <a:srgbClr val="EC891C"/>
                </a:solidFill>
              </a:rPr>
              <a:t>, as close as possible to the assessment window.</a:t>
            </a:r>
          </a:p>
          <a:p>
            <a:pPr>
              <a:buFont typeface="Calibri" panose="020F0502020204030204" pitchFamily="34" charset="0"/>
              <a:buChar char=" "/>
              <a:defRPr/>
            </a:pPr>
            <a:endParaRPr lang="en-US" sz="2800" dirty="0"/>
          </a:p>
        </p:txBody>
      </p:sp>
      <p:sp>
        <p:nvSpPr>
          <p:cNvPr id="7" name="Explosion: 8 Points 6"/>
          <p:cNvSpPr/>
          <p:nvPr/>
        </p:nvSpPr>
        <p:spPr>
          <a:xfrm rot="17551730">
            <a:off x="7970838" y="63500"/>
            <a:ext cx="876300" cy="13112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1400" b="1" dirty="0"/>
              <a:t>New</a:t>
            </a:r>
          </a:p>
        </p:txBody>
      </p:sp>
      <p:sp>
        <p:nvSpPr>
          <p:cNvPr id="21509" name="TextBox 2"/>
          <p:cNvSpPr txBox="1">
            <a:spLocks noChangeArrowheads="1"/>
          </p:cNvSpPr>
          <p:nvPr/>
        </p:nvSpPr>
        <p:spPr bwMode="auto">
          <a:xfrm>
            <a:off x="99060" y="6411959"/>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1203813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478" y="430714"/>
            <a:ext cx="7970921" cy="1160462"/>
          </a:xfrm>
        </p:spPr>
        <p:txBody>
          <a:bodyPr>
            <a:noAutofit/>
          </a:bodyPr>
          <a:lstStyle/>
          <a:p>
            <a:pPr eaLnBrk="1" fontAlgn="auto" hangingPunct="1">
              <a:spcAft>
                <a:spcPts val="0"/>
              </a:spcAft>
              <a:defRPr/>
            </a:pPr>
            <a:r>
              <a:rPr lang="en-US" sz="3200" dirty="0">
                <a:solidFill>
                  <a:schemeClr val="bg2">
                    <a:lumMod val="25000"/>
                  </a:schemeClr>
                </a:solidFill>
                <a:ea typeface="ＭＳ Ｐゴシック" charset="0"/>
              </a:rPr>
              <a:t>Designated Supports Recommendations for Reading and Writing: </a:t>
            </a:r>
            <a:br>
              <a:rPr lang="en-US" sz="3200" dirty="0">
                <a:solidFill>
                  <a:schemeClr val="bg2">
                    <a:lumMod val="25000"/>
                  </a:schemeClr>
                </a:solidFill>
                <a:ea typeface="ＭＳ Ｐゴシック" charset="0"/>
              </a:rPr>
            </a:br>
            <a:r>
              <a:rPr lang="en-US" sz="3200" dirty="0">
                <a:solidFill>
                  <a:schemeClr val="bg2">
                    <a:lumMod val="25000"/>
                  </a:schemeClr>
                </a:solidFill>
                <a:ea typeface="ＭＳ Ｐゴシック" charset="0"/>
              </a:rPr>
              <a:t>Impact on Exit Criteria for ELLs</a:t>
            </a:r>
            <a:endParaRPr lang="en-US" sz="3200" dirty="0">
              <a:solidFill>
                <a:schemeClr val="bg2">
                  <a:lumMod val="25000"/>
                </a:schemeClr>
              </a:solidFill>
            </a:endParaRPr>
          </a:p>
        </p:txBody>
      </p:sp>
      <p:sp>
        <p:nvSpPr>
          <p:cNvPr id="68611" name="Content Placeholder 2"/>
          <p:cNvSpPr>
            <a:spLocks noGrp="1"/>
          </p:cNvSpPr>
          <p:nvPr>
            <p:ph idx="1"/>
          </p:nvPr>
        </p:nvSpPr>
        <p:spPr>
          <a:xfrm>
            <a:off x="563478" y="1787325"/>
            <a:ext cx="7970922" cy="4495800"/>
          </a:xfrm>
        </p:spPr>
        <p:txBody>
          <a:bodyPr>
            <a:noAutofit/>
          </a:bodyPr>
          <a:lstStyle/>
          <a:p>
            <a:pPr eaLnBrk="1" hangingPunct="1">
              <a:buFont typeface="Calibri" panose="020F0502020204030204" pitchFamily="34" charset="0"/>
              <a:buChar char=" "/>
              <a:defRPr/>
            </a:pPr>
            <a:r>
              <a:rPr lang="en-US" altLang="en-US" dirty="0">
                <a:solidFill>
                  <a:schemeClr val="bg2">
                    <a:lumMod val="25000"/>
                  </a:schemeClr>
                </a:solidFill>
              </a:rPr>
              <a:t>Students for whom the LPAC recommends any of the following designated supports for any reading or writing assessment (including English I and English II), </a:t>
            </a:r>
            <a:r>
              <a:rPr lang="en-US" altLang="en-US" u="sng" dirty="0">
                <a:solidFill>
                  <a:schemeClr val="bg2">
                    <a:lumMod val="25000"/>
                  </a:schemeClr>
                </a:solidFill>
              </a:rPr>
              <a:t>may not</a:t>
            </a:r>
            <a:r>
              <a:rPr lang="en-US" altLang="en-US" dirty="0">
                <a:solidFill>
                  <a:schemeClr val="bg2">
                    <a:lumMod val="25000"/>
                  </a:schemeClr>
                </a:solidFill>
              </a:rPr>
              <a:t> be considered for exit at the end of the school year.</a:t>
            </a:r>
          </a:p>
          <a:p>
            <a:pPr lvl="1" eaLnBrk="1" hangingPunct="1">
              <a:buFont typeface="Calibri" panose="020F0502020204030204" pitchFamily="34" charset="0"/>
              <a:buChar char="◦"/>
              <a:defRPr/>
            </a:pPr>
            <a:r>
              <a:rPr lang="en-US" altLang="en-US" sz="2000" dirty="0">
                <a:solidFill>
                  <a:schemeClr val="bg2">
                    <a:lumMod val="25000"/>
                  </a:schemeClr>
                </a:solidFill>
              </a:rPr>
              <a:t>Oral Administration </a:t>
            </a:r>
          </a:p>
          <a:p>
            <a:pPr lvl="1" eaLnBrk="1" hangingPunct="1">
              <a:buFont typeface="Calibri" panose="020F0502020204030204" pitchFamily="34" charset="0"/>
              <a:buChar char="◦"/>
              <a:defRPr/>
            </a:pPr>
            <a:r>
              <a:rPr lang="en-US" altLang="en-US" sz="2000" dirty="0">
                <a:solidFill>
                  <a:schemeClr val="bg2">
                    <a:lumMod val="25000"/>
                  </a:schemeClr>
                </a:solidFill>
              </a:rPr>
              <a:t>Content and Language Supports</a:t>
            </a:r>
          </a:p>
          <a:p>
            <a:pPr lvl="1" eaLnBrk="1" hangingPunct="1">
              <a:buFont typeface="Calibri" panose="020F0502020204030204" pitchFamily="34" charset="0"/>
              <a:buChar char="◦"/>
              <a:defRPr/>
            </a:pPr>
            <a:r>
              <a:rPr lang="en-US" altLang="en-US" sz="2000" dirty="0">
                <a:solidFill>
                  <a:schemeClr val="bg2">
                    <a:lumMod val="25000"/>
                  </a:schemeClr>
                </a:solidFill>
              </a:rPr>
              <a:t>Extra Time </a:t>
            </a:r>
          </a:p>
          <a:p>
            <a:pPr marL="200025" lvl="1" indent="0" eaLnBrk="1" hangingPunct="1">
              <a:buFont typeface="Calibri" panose="020F0502020204030204" pitchFamily="34" charset="0"/>
              <a:buNone/>
              <a:defRPr/>
            </a:pPr>
            <a:r>
              <a:rPr lang="en-US" altLang="en-US" sz="2000" dirty="0">
                <a:solidFill>
                  <a:schemeClr val="bg2">
                    <a:lumMod val="25000"/>
                  </a:schemeClr>
                </a:solidFill>
              </a:rPr>
              <a:t>For assessments with multiple administrations (e.g., EOC or SSI grades), STAAR designated supports decisions can be </a:t>
            </a:r>
            <a:r>
              <a:rPr lang="en-US" altLang="en-US" sz="2000" u="sng" dirty="0">
                <a:solidFill>
                  <a:schemeClr val="bg2">
                    <a:lumMod val="25000"/>
                  </a:schemeClr>
                </a:solidFill>
              </a:rPr>
              <a:t>carried over from spring to the June administration </a:t>
            </a:r>
            <a:r>
              <a:rPr lang="en-US" altLang="en-US" sz="2000" b="1" u="sng" dirty="0">
                <a:solidFill>
                  <a:schemeClr val="accent2"/>
                </a:solidFill>
              </a:rPr>
              <a:t>ONLY</a:t>
            </a:r>
            <a:r>
              <a:rPr lang="en-US" altLang="en-US" sz="2000" dirty="0">
                <a:solidFill>
                  <a:schemeClr val="bg2">
                    <a:lumMod val="25000"/>
                  </a:schemeClr>
                </a:solidFill>
              </a:rPr>
              <a:t>. </a:t>
            </a:r>
          </a:p>
          <a:p>
            <a:pPr marL="200025" lvl="1" indent="0" eaLnBrk="1" hangingPunct="1">
              <a:buFont typeface="Calibri" panose="020F0502020204030204" pitchFamily="34" charset="0"/>
              <a:buNone/>
              <a:defRPr/>
            </a:pPr>
            <a:r>
              <a:rPr lang="en-US" altLang="en-US" sz="2000" dirty="0">
                <a:solidFill>
                  <a:schemeClr val="bg2">
                    <a:lumMod val="25000"/>
                  </a:schemeClr>
                </a:solidFill>
              </a:rPr>
              <a:t>However, the LPAC should meet to document any </a:t>
            </a:r>
            <a:r>
              <a:rPr lang="en-US" altLang="en-US" sz="2000" u="sng" dirty="0">
                <a:solidFill>
                  <a:schemeClr val="bg2">
                    <a:lumMod val="25000"/>
                  </a:schemeClr>
                </a:solidFill>
              </a:rPr>
              <a:t>changes</a:t>
            </a:r>
            <a:r>
              <a:rPr lang="en-US" altLang="en-US" sz="2000" dirty="0">
                <a:solidFill>
                  <a:schemeClr val="bg2">
                    <a:lumMod val="25000"/>
                  </a:schemeClr>
                </a:solidFill>
              </a:rPr>
              <a:t> in a student's situation that have occurred between administrations, especially if a student no longer requires designated supports. </a:t>
            </a:r>
            <a:r>
              <a:rPr lang="en-US" altLang="en-US" sz="2000" i="1" dirty="0">
                <a:solidFill>
                  <a:schemeClr val="bg2">
                    <a:lumMod val="25000"/>
                  </a:schemeClr>
                </a:solidFill>
              </a:rPr>
              <a:t>Remember, some supports may prevent the student from being considered for exit at the end of the year.</a:t>
            </a:r>
            <a:endParaRPr lang="en-US" altLang="en-US" sz="2000" i="1" dirty="0">
              <a:solidFill>
                <a:schemeClr val="bg2">
                  <a:lumMod val="25000"/>
                </a:schemeClr>
              </a:solidFill>
              <a:ea typeface="MS PGothic" panose="020B0600070205080204" pitchFamily="34" charset="-128"/>
            </a:endParaRPr>
          </a:p>
          <a:p>
            <a:pPr lvl="1" eaLnBrk="1" hangingPunct="1">
              <a:buFont typeface="Calibri" panose="020F0502020204030204" pitchFamily="34" charset="0"/>
              <a:buChar char="◦"/>
              <a:defRPr/>
            </a:pPr>
            <a:endParaRPr lang="en-US" altLang="en-US" sz="2000" dirty="0">
              <a:solidFill>
                <a:schemeClr val="bg2">
                  <a:lumMod val="25000"/>
                </a:schemeClr>
              </a:solidFill>
            </a:endParaRPr>
          </a:p>
          <a:p>
            <a:pPr eaLnBrk="1" hangingPunct="1">
              <a:buFont typeface="Calibri" panose="020F0502020204030204" pitchFamily="34" charset="0"/>
              <a:buChar char=" "/>
              <a:defRPr/>
            </a:pPr>
            <a:endParaRPr lang="en-US" altLang="en-US" sz="1800" dirty="0"/>
          </a:p>
        </p:txBody>
      </p:sp>
      <p:sp>
        <p:nvSpPr>
          <p:cNvPr id="5" name="Explosion: 8 Points 4"/>
          <p:cNvSpPr/>
          <p:nvPr/>
        </p:nvSpPr>
        <p:spPr>
          <a:xfrm rot="922854">
            <a:off x="7555632" y="2997957"/>
            <a:ext cx="1011237" cy="6381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New</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0"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6587923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about dictionaries?</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9868727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42900" y="593725"/>
            <a:ext cx="2400300" cy="5045075"/>
          </a:xfrm>
        </p:spPr>
        <p:txBody>
          <a:bodyPr>
            <a:normAutofit fontScale="90000"/>
          </a:bodyPr>
          <a:lstStyle/>
          <a:p>
            <a:pPr>
              <a:defRPr/>
            </a:pPr>
            <a:r>
              <a:rPr lang="en-US" dirty="0">
                <a:solidFill>
                  <a:schemeClr val="bg1"/>
                </a:solidFill>
              </a:rPr>
              <a:t>Dictionaries for Reading and Writing in grades 3-5 now included in the STAAR Dictionary Policy and no longer a Designated Support </a:t>
            </a:r>
            <a:r>
              <a:rPr lang="en-US" dirty="0">
                <a:solidFill>
                  <a:prstClr val="black"/>
                </a:solidFill>
              </a:rPr>
              <a:t/>
            </a:r>
            <a:br>
              <a:rPr lang="en-US" dirty="0">
                <a:solidFill>
                  <a:prstClr val="black"/>
                </a:solidFill>
              </a:rPr>
            </a:br>
            <a:endParaRPr lang="en-US" dirty="0">
              <a:solidFill>
                <a:prstClr val="black"/>
              </a:solidFill>
            </a:endParaRPr>
          </a:p>
        </p:txBody>
      </p:sp>
      <p:sp>
        <p:nvSpPr>
          <p:cNvPr id="75778" name="Content Placeholder 10"/>
          <p:cNvSpPr>
            <a:spLocks noGrp="1"/>
          </p:cNvSpPr>
          <p:nvPr>
            <p:ph idx="1"/>
          </p:nvPr>
        </p:nvSpPr>
        <p:spPr>
          <a:xfrm>
            <a:off x="3460750" y="731838"/>
            <a:ext cx="5008563" cy="2974975"/>
          </a:xfrm>
        </p:spPr>
        <p:txBody>
          <a:bodyPr/>
          <a:lstStyle/>
          <a:p>
            <a:pPr marL="384175" lvl="2" indent="0">
              <a:buFont typeface="Calibri" charset="0"/>
              <a:buNone/>
            </a:pPr>
            <a:endParaRPr lang="en-US" altLang="en-US" sz="2300"/>
          </a:p>
          <a:p>
            <a:pPr marL="200025" lvl="1" indent="0">
              <a:buFont typeface="Calibri" charset="0"/>
              <a:buNone/>
            </a:pPr>
            <a:r>
              <a:rPr lang="en-US" altLang="en-US" sz="2300"/>
              <a:t> </a:t>
            </a:r>
          </a:p>
          <a:p>
            <a:endParaRPr lang="en-US" altLang="en-US"/>
          </a:p>
        </p:txBody>
      </p:sp>
      <p:pic>
        <p:nvPicPr>
          <p:cNvPr id="7577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150" y="457200"/>
            <a:ext cx="58356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57525" y="4237038"/>
            <a:ext cx="5553075" cy="1477962"/>
          </a:xfrm>
          <a:prstGeom prst="rect">
            <a:avLst/>
          </a:prstGeom>
        </p:spPr>
        <p:txBody>
          <a:bodyPr>
            <a:spAutoFit/>
          </a:bodyPr>
          <a:lstStyle/>
          <a:p>
            <a:pPr lvl="1" eaLnBrk="1" hangingPunct="1">
              <a:spcBef>
                <a:spcPts val="575"/>
              </a:spcBef>
              <a:defRPr/>
            </a:pPr>
            <a:r>
              <a:rPr lang="en-US" altLang="en-US" dirty="0">
                <a:solidFill>
                  <a:schemeClr val="bg2">
                    <a:lumMod val="25000"/>
                  </a:schemeClr>
                </a:solidFill>
                <a:latin typeface="+mn-lt"/>
              </a:rPr>
              <a:t>LPACs should be very familiar with the updated STAAR dictionary policy for all students, which is available on TEA’</a:t>
            </a:r>
            <a:r>
              <a:rPr lang="en-US" altLang="ja-JP" dirty="0">
                <a:solidFill>
                  <a:schemeClr val="bg2">
                    <a:lumMod val="25000"/>
                  </a:schemeClr>
                </a:solidFill>
                <a:latin typeface="+mn-lt"/>
              </a:rPr>
              <a:t>s STAAR Reading Resources webpage at </a:t>
            </a:r>
            <a:r>
              <a:rPr lang="en-US" altLang="ja-JP" dirty="0">
                <a:latin typeface="Gill Sans MT" panose="020B0502020104020203" pitchFamily="34" charset="0"/>
                <a:hlinkClick r:id="rId3"/>
              </a:rPr>
              <a:t>http://tea.texas.gov/student.assessment/staar/reading/</a:t>
            </a:r>
            <a:r>
              <a:rPr lang="en-US" altLang="ja-JP" dirty="0">
                <a:latin typeface="Gill Sans MT" panose="020B0502020104020203" pitchFamily="34" charset="0"/>
              </a:rPr>
              <a:t> </a:t>
            </a:r>
            <a:endParaRPr lang="en-US" altLang="ja-JP" dirty="0">
              <a:solidFill>
                <a:schemeClr val="accent1"/>
              </a:solidFill>
              <a:latin typeface="Gill Sans MT" panose="020B0502020104020203" pitchFamily="34" charset="0"/>
            </a:endParaRPr>
          </a:p>
        </p:txBody>
      </p:sp>
      <p:sp>
        <p:nvSpPr>
          <p:cNvPr id="9" name="Explosion: 8 Points 8"/>
          <p:cNvSpPr/>
          <p:nvPr/>
        </p:nvSpPr>
        <p:spPr>
          <a:xfrm rot="20168251">
            <a:off x="3330575" y="382588"/>
            <a:ext cx="1295400" cy="762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New</a:t>
            </a:r>
          </a:p>
        </p:txBody>
      </p:sp>
      <p:pic>
        <p:nvPicPr>
          <p:cNvPr id="1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066" y="58760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5"/>
          <p:cNvSpPr>
            <a:spLocks noGrp="1"/>
          </p:cNvSpPr>
          <p:nvPr>
            <p:ph type="ftr" sz="quarter" idx="11"/>
          </p:nvPr>
        </p:nvSpPr>
        <p:spPr>
          <a:xfrm>
            <a:off x="4341423" y="6387245"/>
            <a:ext cx="3617103" cy="365125"/>
          </a:xfrm>
        </p:spPr>
        <p:txBody>
          <a:bodyPr/>
          <a:lstStyle>
            <a:lvl1pPr>
              <a:defRPr b="1">
                <a:solidFill>
                  <a:schemeClr val="tx1"/>
                </a:solidFill>
              </a:defRPr>
            </a:lvl1pPr>
          </a:lstStyle>
          <a:p>
            <a:pPr algn="ctr">
              <a:defRPr/>
            </a:pPr>
            <a:r>
              <a:rPr lang="en-US" b="0" dirty="0"/>
              <a:t>©2017 Region One Education Service Center</a:t>
            </a:r>
          </a:p>
        </p:txBody>
      </p:sp>
    </p:spTree>
    <p:extLst>
      <p:ext uri="{BB962C8B-B14F-4D97-AF65-F5344CB8AC3E}">
        <p14:creationId xmlns:p14="http://schemas.microsoft.com/office/powerpoint/2010/main" val="16731133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780976" y="168442"/>
            <a:ext cx="7280275" cy="2133600"/>
          </a:xfrm>
        </p:spPr>
        <p:txBody>
          <a:bodyPr/>
          <a:lstStyle/>
          <a:p>
            <a:pPr eaLnBrk="1" fontAlgn="auto" hangingPunct="1">
              <a:spcAft>
                <a:spcPts val="0"/>
              </a:spcAft>
              <a:defRPr/>
            </a:pPr>
            <a:r>
              <a:rPr lang="en-US" dirty="0">
                <a:solidFill>
                  <a:schemeClr val="bg2">
                    <a:lumMod val="25000"/>
                  </a:schemeClr>
                </a:solidFill>
              </a:rPr>
              <a:t>Dictionary policy change and its impact on ELL exit criteria</a:t>
            </a:r>
            <a:r>
              <a:rPr lang="en-US" dirty="0"/>
              <a:t/>
            </a:r>
            <a:br>
              <a:rPr lang="en-US" dirty="0"/>
            </a:br>
            <a:endParaRPr lang="en-US" dirty="0">
              <a:solidFill>
                <a:schemeClr val="tx1">
                  <a:lumMod val="75000"/>
                  <a:lumOff val="25000"/>
                </a:schemeClr>
              </a:solidFill>
            </a:endParaRPr>
          </a:p>
        </p:txBody>
      </p:sp>
      <p:sp>
        <p:nvSpPr>
          <p:cNvPr id="62467" name="Content Placeholder 2"/>
          <p:cNvSpPr>
            <a:spLocks noGrp="1"/>
          </p:cNvSpPr>
          <p:nvPr>
            <p:ph idx="1"/>
          </p:nvPr>
        </p:nvSpPr>
        <p:spPr>
          <a:xfrm>
            <a:off x="882316" y="1828800"/>
            <a:ext cx="7575884" cy="3810000"/>
          </a:xfrm>
        </p:spPr>
        <p:txBody>
          <a:bodyPr>
            <a:noAutofit/>
          </a:bodyPr>
          <a:lstStyle/>
          <a:p>
            <a:pPr eaLnBrk="1" hangingPunct="1">
              <a:spcBef>
                <a:spcPts val="575"/>
              </a:spcBef>
              <a:buFont typeface="Wingdings 2" panose="05020102010507070707" pitchFamily="18" charset="2"/>
              <a:buChar char=""/>
              <a:defRPr/>
            </a:pPr>
            <a:endParaRPr lang="en-US" altLang="en-US" dirty="0">
              <a:solidFill>
                <a:schemeClr val="tx1"/>
              </a:solidFill>
              <a:latin typeface="Gill Sans MT" panose="020B0502020104020203" pitchFamily="34" charset="0"/>
            </a:endParaRPr>
          </a:p>
          <a:p>
            <a:pPr marL="0" indent="0">
              <a:buFont typeface="Calibri" panose="020F0502020204030204" pitchFamily="34" charset="0"/>
              <a:buNone/>
              <a:defRPr/>
            </a:pPr>
            <a:r>
              <a:rPr lang="en-US" sz="2800" dirty="0"/>
              <a:t>The use of dictionaries on reading and writing assessments </a:t>
            </a:r>
            <a:r>
              <a:rPr lang="en-US" sz="2800" u="sng" dirty="0"/>
              <a:t>does not</a:t>
            </a:r>
            <a:r>
              <a:rPr lang="en-US" sz="2800" dirty="0"/>
              <a:t> prevent an ELL student to be considered for exit at the end of the year. </a:t>
            </a:r>
          </a:p>
          <a:p>
            <a:pPr marL="0" indent="0">
              <a:buFont typeface="Calibri" panose="020F0502020204030204" pitchFamily="34" charset="0"/>
              <a:buNone/>
              <a:defRPr/>
            </a:pPr>
            <a:r>
              <a:rPr lang="en-US" sz="2800" dirty="0"/>
              <a:t>However, it is important for LPACs to consider the </a:t>
            </a:r>
            <a:r>
              <a:rPr lang="en-US" sz="2800" u="sng" dirty="0"/>
              <a:t>degree</a:t>
            </a:r>
            <a:r>
              <a:rPr lang="en-US" sz="2800" dirty="0"/>
              <a:t> to which the student </a:t>
            </a:r>
            <a:r>
              <a:rPr lang="en-US" sz="2800" u="sng" dirty="0"/>
              <a:t>relies</a:t>
            </a:r>
            <a:r>
              <a:rPr lang="en-US" sz="2800" dirty="0"/>
              <a:t> on a dictionary during language arts instruction or testing when making exit decisions. </a:t>
            </a:r>
          </a:p>
          <a:p>
            <a:pPr marL="0" lvl="1" indent="0" eaLnBrk="1" hangingPunct="1">
              <a:spcBef>
                <a:spcPts val="575"/>
              </a:spcBef>
              <a:spcAft>
                <a:spcPts val="200"/>
              </a:spcAft>
              <a:buFont typeface="Calibri" panose="020F0502020204030204" pitchFamily="34" charset="0"/>
              <a:buNone/>
              <a:defRPr/>
            </a:pPr>
            <a:r>
              <a:rPr lang="en-US" altLang="en-US" sz="2800" dirty="0">
                <a:solidFill>
                  <a:schemeClr val="bg2">
                    <a:lumMod val="25000"/>
                  </a:schemeClr>
                </a:solidFill>
              </a:rPr>
              <a:t> </a:t>
            </a:r>
          </a:p>
          <a:p>
            <a:pPr marL="90488" lvl="1" indent="-90488" eaLnBrk="1" hangingPunct="1">
              <a:spcBef>
                <a:spcPts val="575"/>
              </a:spcBef>
              <a:spcAft>
                <a:spcPts val="200"/>
              </a:spcAft>
              <a:buFont typeface="Wingdings 2" panose="05020102010507070707" pitchFamily="18" charset="2"/>
              <a:buChar char=""/>
              <a:defRPr/>
            </a:pPr>
            <a:endParaRPr lang="en-US" altLang="en-US" sz="2800" dirty="0"/>
          </a:p>
          <a:p>
            <a:pPr>
              <a:buFont typeface="Calibri" panose="020F0502020204030204" pitchFamily="34" charset="0"/>
              <a:buChar char=" "/>
              <a:defRPr/>
            </a:pPr>
            <a:endParaRPr lang="en-US" altLang="en-US" dirty="0">
              <a:solidFill>
                <a:srgbClr val="FF0000"/>
              </a:solidFill>
            </a:endParaRPr>
          </a:p>
          <a:p>
            <a:pPr>
              <a:buFont typeface="Calibri" panose="020F0502020204030204" pitchFamily="34" charset="0"/>
              <a:buChar char=" "/>
              <a:defRPr/>
            </a:pPr>
            <a:r>
              <a:rPr lang="en-US" altLang="en-US" dirty="0">
                <a:solidFill>
                  <a:srgbClr val="FF0000"/>
                </a:solidFill>
              </a:rPr>
              <a:t> </a:t>
            </a:r>
          </a:p>
          <a:p>
            <a:pPr eaLnBrk="1" hangingPunct="1">
              <a:spcBef>
                <a:spcPts val="575"/>
              </a:spcBef>
              <a:buFont typeface="Wingdings 2" panose="05020102010507070707" pitchFamily="18" charset="2"/>
              <a:buChar char=""/>
              <a:defRPr/>
            </a:pPr>
            <a:endParaRPr lang="en-US" altLang="en-US" dirty="0">
              <a:latin typeface="Gill Sans MT" panose="020B0502020104020203" pitchFamily="34" charset="0"/>
            </a:endParaRPr>
          </a:p>
          <a:p>
            <a:pPr eaLnBrk="1" hangingPunct="1">
              <a:spcBef>
                <a:spcPts val="575"/>
              </a:spcBef>
              <a:buFont typeface="Wingdings 2" panose="05020102010507070707" pitchFamily="18" charset="2"/>
              <a:buChar char=""/>
              <a:defRPr/>
            </a:pPr>
            <a:endParaRPr lang="en-US" altLang="en-US" dirty="0">
              <a:latin typeface="Gill Sans MT" panose="020B0502020104020203" pitchFamily="34" charset="0"/>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8653845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grayscl/>
            <a:extLst>
              <a:ext uri="{28A0092B-C50C-407E-A947-70E740481C1C}">
                <a14:useLocalDpi xmlns:a14="http://schemas.microsoft.com/office/drawing/2010/main"/>
              </a:ext>
            </a:extLst>
          </a:blip>
          <a:stretch>
            <a:fillRect/>
          </a:stretch>
        </p:blipFill>
        <p:spPr>
          <a:xfrm>
            <a:off x="2975182" y="2095038"/>
            <a:ext cx="2960635" cy="3831410"/>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US" sz="4000" dirty="0"/>
              <a:t>Dictionaries</a:t>
            </a:r>
          </a:p>
        </p:txBody>
      </p:sp>
      <p:sp>
        <p:nvSpPr>
          <p:cNvPr id="5" name="Right Arrow 4"/>
          <p:cNvSpPr/>
          <p:nvPr/>
        </p:nvSpPr>
        <p:spPr>
          <a:xfrm rot="10800000">
            <a:off x="5285649" y="2634793"/>
            <a:ext cx="629920" cy="436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81629" y="2787193"/>
            <a:ext cx="518160" cy="1320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6667277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Dictionaries</a:t>
            </a:r>
          </a:p>
        </p:txBody>
      </p:sp>
      <p:sp>
        <p:nvSpPr>
          <p:cNvPr id="9" name="Content Placeholder 8"/>
          <p:cNvSpPr>
            <a:spLocks noGrp="1"/>
          </p:cNvSpPr>
          <p:nvPr>
            <p:ph idx="1"/>
          </p:nvPr>
        </p:nvSpPr>
        <p:spPr>
          <a:xfrm>
            <a:off x="822960" y="1638178"/>
            <a:ext cx="7543800" cy="3886200"/>
          </a:xfrm>
        </p:spPr>
        <p:txBody>
          <a:bodyPr>
            <a:noAutofit/>
          </a:bodyPr>
          <a:lstStyle/>
          <a:p>
            <a:pPr marL="457200" indent="-457200">
              <a:lnSpc>
                <a:spcPct val="120000"/>
              </a:lnSpc>
              <a:spcBef>
                <a:spcPts val="575"/>
              </a:spcBef>
              <a:buFont typeface="+mj-lt"/>
              <a:buAutoNum type="arabicPeriod"/>
            </a:pPr>
            <a:endParaRPr lang="en-US" altLang="en-US" dirty="0">
              <a:latin typeface="Gill Sans MT" panose="020B0502020104020203" pitchFamily="34" charset="0"/>
            </a:endParaRPr>
          </a:p>
          <a:p>
            <a:pPr marL="457200" indent="-457200">
              <a:lnSpc>
                <a:spcPct val="120000"/>
              </a:lnSpc>
              <a:spcBef>
                <a:spcPts val="575"/>
              </a:spcBef>
              <a:buFont typeface="+mj-lt"/>
              <a:buAutoNum type="arabicPeriod"/>
            </a:pPr>
            <a:r>
              <a:rPr lang="en-US" altLang="en-US" dirty="0">
                <a:latin typeface="Gill Sans MT" panose="020B0502020104020203" pitchFamily="34" charset="0"/>
              </a:rPr>
              <a:t>LPACs should be very familiar with the updated </a:t>
            </a:r>
            <a:r>
              <a:rPr lang="en-US" altLang="en-US" b="1" u="sng" dirty="0">
                <a:latin typeface="Gill Sans MT" panose="020B0502020104020203" pitchFamily="34" charset="0"/>
              </a:rPr>
              <a:t>STAAR dictionary policy</a:t>
            </a:r>
            <a:r>
              <a:rPr lang="en-US" altLang="en-US" dirty="0">
                <a:latin typeface="Gill Sans MT" panose="020B0502020104020203" pitchFamily="34" charset="0"/>
              </a:rPr>
              <a:t> (Reading/Writing/ELA) for all students, since it now includes 3rd-5th grades: </a:t>
            </a:r>
            <a:r>
              <a:rPr lang="en-US" altLang="ja-JP" dirty="0">
                <a:latin typeface="Gill Sans MT" panose="020B0502020104020203" pitchFamily="34" charset="0"/>
                <a:hlinkClick r:id="rId2"/>
              </a:rPr>
              <a:t>www.</a:t>
            </a:r>
            <a:r>
              <a:rPr lang="en-US" dirty="0">
                <a:latin typeface="Gill Sans MT" panose="020B0502020104020203" pitchFamily="34" charset="0"/>
                <a:hlinkClick r:id="rId2"/>
              </a:rPr>
              <a:t>tea.texas.gov/WorkArea/linkit.aspx?LinkIdentifier=id&amp;ItemID=51539613203&amp;libID=51539613202</a:t>
            </a:r>
            <a:endParaRPr lang="en-US" dirty="0">
              <a:latin typeface="Gill Sans MT" panose="020B0502020104020203" pitchFamily="34" charset="0"/>
            </a:endParaRPr>
          </a:p>
          <a:p>
            <a:pPr marL="457200" indent="-457200">
              <a:lnSpc>
                <a:spcPct val="120000"/>
              </a:lnSpc>
              <a:spcBef>
                <a:spcPts val="575"/>
              </a:spcBef>
              <a:buFont typeface="+mj-lt"/>
              <a:buAutoNum type="arabicPeriod"/>
            </a:pPr>
            <a:endParaRPr lang="en-US" altLang="en-US" b="1" dirty="0">
              <a:solidFill>
                <a:srgbClr val="FF0000"/>
              </a:solidFill>
              <a:latin typeface="Gill Sans MT" panose="020B0502020104020203" pitchFamily="34" charset="0"/>
            </a:endParaRPr>
          </a:p>
          <a:p>
            <a:pPr marL="457200" indent="-457200">
              <a:lnSpc>
                <a:spcPct val="120000"/>
              </a:lnSpc>
              <a:spcBef>
                <a:spcPts val="575"/>
              </a:spcBef>
              <a:buFont typeface="+mj-lt"/>
              <a:buAutoNum type="arabicPeriod"/>
            </a:pPr>
            <a:r>
              <a:rPr lang="en-US" altLang="en-US" dirty="0">
                <a:latin typeface="Gill Sans MT" panose="020B0502020104020203" pitchFamily="34" charset="0"/>
              </a:rPr>
              <a:t>Remember! The use of </a:t>
            </a:r>
            <a:r>
              <a:rPr lang="en-US" altLang="en-US" u="sng" dirty="0">
                <a:latin typeface="Gill Sans MT" panose="020B0502020104020203" pitchFamily="34" charset="0"/>
              </a:rPr>
              <a:t>bilingual</a:t>
            </a:r>
            <a:r>
              <a:rPr lang="en-US" altLang="en-US" dirty="0">
                <a:latin typeface="Gill Sans MT" panose="020B0502020104020203" pitchFamily="34" charset="0"/>
              </a:rPr>
              <a:t> dictionaries can be found under the </a:t>
            </a:r>
            <a:r>
              <a:rPr lang="en-US" altLang="en-US" b="1" u="sng" dirty="0">
                <a:latin typeface="Gill Sans MT" panose="020B0502020104020203" pitchFamily="34" charset="0"/>
              </a:rPr>
              <a:t>accessibility features</a:t>
            </a:r>
            <a:r>
              <a:rPr lang="en-US" altLang="en-US" b="1" dirty="0">
                <a:latin typeface="Gill Sans MT" panose="020B0502020104020203" pitchFamily="34" charset="0"/>
              </a:rPr>
              <a:t> </a:t>
            </a:r>
            <a:r>
              <a:rPr lang="en-US" altLang="en-US" dirty="0">
                <a:latin typeface="Gill Sans MT" panose="020B0502020104020203" pitchFamily="34" charset="0"/>
              </a:rPr>
              <a:t>(Math, Science and Social Studies). Their use </a:t>
            </a:r>
            <a:r>
              <a:rPr lang="en-US" altLang="en-US" u="sng" dirty="0">
                <a:latin typeface="Gill Sans MT" panose="020B0502020104020203" pitchFamily="34" charset="0"/>
              </a:rPr>
              <a:t>DOES NOT</a:t>
            </a:r>
            <a:r>
              <a:rPr lang="en-US" altLang="en-US" dirty="0">
                <a:latin typeface="Gill Sans MT" panose="020B0502020104020203" pitchFamily="34" charset="0"/>
              </a:rPr>
              <a:t> have to be documented by the LPAC: </a:t>
            </a:r>
            <a:r>
              <a:rPr lang="en-US" altLang="en-US" dirty="0">
                <a:latin typeface="Gill Sans MT" panose="020B0502020104020203" pitchFamily="34" charset="0"/>
                <a:hlinkClick r:id="rId3"/>
              </a:rPr>
              <a:t>http://tea.texas.gov/student.assessment/accommodations/</a:t>
            </a:r>
            <a:endParaRPr lang="en-US" altLang="en-US" dirty="0">
              <a:latin typeface="Gill Sans MT" panose="020B0502020104020203" pitchFamily="34" charset="0"/>
            </a:endParaRPr>
          </a:p>
        </p:txBody>
      </p:sp>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3547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5"/>
          <p:cNvSpPr>
            <a:spLocks noGrp="1"/>
          </p:cNvSpPr>
          <p:nvPr>
            <p:ph type="title"/>
          </p:nvPr>
        </p:nvSpPr>
        <p:spPr>
          <a:xfrm>
            <a:off x="914400" y="533400"/>
            <a:ext cx="7772400" cy="3810000"/>
          </a:xfrm>
        </p:spPr>
        <p:txBody>
          <a:bodyPr>
            <a:noAutofit/>
          </a:bodyPr>
          <a:lstStyle/>
          <a:p>
            <a:pPr eaLnBrk="1" fontAlgn="auto" hangingPunct="1">
              <a:spcAft>
                <a:spcPts val="0"/>
              </a:spcAft>
              <a:defRPr/>
            </a:pPr>
            <a:r>
              <a:rPr lang="en-US" sz="5400" dirty="0">
                <a:solidFill>
                  <a:schemeClr val="bg2">
                    <a:lumMod val="25000"/>
                  </a:schemeClr>
                </a:solidFill>
              </a:rPr>
              <a:t>Decisions about  Special Provision, Exemption, and Multiple Administrations</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3917936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5"/>
          <p:cNvSpPr>
            <a:spLocks noGrp="1"/>
          </p:cNvSpPr>
          <p:nvPr>
            <p:ph type="title"/>
          </p:nvPr>
        </p:nvSpPr>
        <p:spPr>
          <a:xfrm>
            <a:off x="898358" y="274638"/>
            <a:ext cx="7255042" cy="1249362"/>
          </a:xfrm>
        </p:spPr>
        <p:txBody>
          <a:bodyPr wrap="square" numCol="1" anchorCtr="0" compatLnSpc="1">
            <a:prstTxWarp prst="textNoShape">
              <a:avLst/>
            </a:prstTxWarp>
            <a:normAutofit fontScale="90000"/>
          </a:bodyPr>
          <a:lstStyle/>
          <a:p>
            <a:pPr eaLnBrk="1" fontAlgn="auto" hangingPunct="1">
              <a:spcAft>
                <a:spcPts val="0"/>
              </a:spcAft>
              <a:defRPr/>
            </a:pPr>
            <a:r>
              <a:rPr lang="en-US" altLang="en-US" dirty="0">
                <a:solidFill>
                  <a:schemeClr val="bg2">
                    <a:lumMod val="25000"/>
                  </a:schemeClr>
                </a:solidFill>
              </a:rPr>
              <a:t>English I EOC Special Provision TAC §101.1007</a:t>
            </a:r>
          </a:p>
        </p:txBody>
      </p:sp>
      <p:sp>
        <p:nvSpPr>
          <p:cNvPr id="83971" name="Content Placeholder 6"/>
          <p:cNvSpPr>
            <a:spLocks noGrp="1"/>
          </p:cNvSpPr>
          <p:nvPr>
            <p:ph idx="1"/>
          </p:nvPr>
        </p:nvSpPr>
        <p:spPr>
          <a:xfrm>
            <a:off x="231495" y="1703617"/>
            <a:ext cx="8623746" cy="4252732"/>
          </a:xfrm>
        </p:spPr>
        <p:txBody>
          <a:bodyPr>
            <a:noAutofit/>
          </a:bodyPr>
          <a:lstStyle/>
          <a:p>
            <a:pPr marL="36513" indent="0" eaLnBrk="1" hangingPunct="1">
              <a:lnSpc>
                <a:spcPct val="120000"/>
              </a:lnSpc>
              <a:spcBef>
                <a:spcPts val="575"/>
              </a:spcBef>
              <a:buFont typeface="Wingdings 2" panose="05020102010507070707" pitchFamily="18" charset="2"/>
              <a:buNone/>
              <a:defRPr/>
            </a:pPr>
            <a:r>
              <a:rPr lang="en-US" altLang="en-US" sz="1800" dirty="0">
                <a:solidFill>
                  <a:schemeClr val="bg2">
                    <a:lumMod val="25000"/>
                  </a:schemeClr>
                </a:solidFill>
              </a:rPr>
              <a:t>For ELLs who ― </a:t>
            </a:r>
          </a:p>
          <a:p>
            <a:pPr marL="90488" lvl="1" indent="-90488" eaLnBrk="1" hangingPunct="1">
              <a:lnSpc>
                <a:spcPct val="120000"/>
              </a:lnSpc>
              <a:spcBef>
                <a:spcPts val="575"/>
              </a:spcBef>
              <a:spcAft>
                <a:spcPts val="200"/>
              </a:spcAft>
              <a:buSzPct val="100000"/>
              <a:buFont typeface="Wingdings 2" panose="05020102010507070707" pitchFamily="18" charset="2"/>
              <a:buChar char=""/>
              <a:defRPr/>
            </a:pPr>
            <a:r>
              <a:rPr lang="en-US" altLang="en-US" dirty="0">
                <a:solidFill>
                  <a:schemeClr val="bg2">
                    <a:lumMod val="25000"/>
                  </a:schemeClr>
                </a:solidFill>
              </a:rPr>
              <a:t> have been enrolled in U.S. schools* </a:t>
            </a:r>
            <a:r>
              <a:rPr lang="en-US" altLang="en-US" u="sng" dirty="0">
                <a:solidFill>
                  <a:schemeClr val="bg2">
                    <a:lumMod val="25000"/>
                  </a:schemeClr>
                </a:solidFill>
              </a:rPr>
              <a:t>3 school years or less</a:t>
            </a:r>
            <a:r>
              <a:rPr lang="en-US" altLang="en-US" dirty="0">
                <a:solidFill>
                  <a:schemeClr val="bg2">
                    <a:lumMod val="25000"/>
                  </a:schemeClr>
                </a:solidFill>
              </a:rPr>
              <a:t> (5 or less if qualifying unschooled asylee/refugee), and</a:t>
            </a:r>
          </a:p>
          <a:p>
            <a:pPr marL="90488" lvl="1" indent="-90488" eaLnBrk="1" hangingPunct="1">
              <a:lnSpc>
                <a:spcPct val="120000"/>
              </a:lnSpc>
              <a:spcBef>
                <a:spcPts val="575"/>
              </a:spcBef>
              <a:spcAft>
                <a:spcPts val="200"/>
              </a:spcAft>
              <a:buSzPct val="100000"/>
              <a:buFont typeface="Wingdings 2" panose="05020102010507070707" pitchFamily="18" charset="2"/>
              <a:buChar char=""/>
              <a:defRPr/>
            </a:pPr>
            <a:r>
              <a:rPr lang="en-US" altLang="en-US" dirty="0">
                <a:solidFill>
                  <a:schemeClr val="bg2">
                    <a:lumMod val="25000"/>
                  </a:schemeClr>
                </a:solidFill>
              </a:rPr>
              <a:t> have </a:t>
            </a:r>
            <a:r>
              <a:rPr lang="en-US" altLang="en-US" u="sng" dirty="0">
                <a:solidFill>
                  <a:schemeClr val="bg2">
                    <a:lumMod val="25000"/>
                  </a:schemeClr>
                </a:solidFill>
              </a:rPr>
              <a:t>not</a:t>
            </a:r>
            <a:r>
              <a:rPr lang="en-US" altLang="en-US" dirty="0">
                <a:solidFill>
                  <a:schemeClr val="bg2">
                    <a:lumMod val="25000"/>
                  </a:schemeClr>
                </a:solidFill>
              </a:rPr>
              <a:t> yet attained </a:t>
            </a:r>
            <a:r>
              <a:rPr lang="en-US" altLang="en-US" u="sng" dirty="0">
                <a:solidFill>
                  <a:schemeClr val="bg2">
                    <a:lumMod val="25000"/>
                  </a:schemeClr>
                </a:solidFill>
              </a:rPr>
              <a:t>TELPAS advanced high reading</a:t>
            </a:r>
            <a:r>
              <a:rPr lang="en-US" altLang="en-US" dirty="0">
                <a:solidFill>
                  <a:schemeClr val="bg2">
                    <a:lumMod val="25000"/>
                  </a:schemeClr>
                </a:solidFill>
              </a:rPr>
              <a:t> rating in grade 2 or above.</a:t>
            </a:r>
          </a:p>
          <a:p>
            <a:pPr marL="19050" indent="0" eaLnBrk="1" hangingPunct="1">
              <a:lnSpc>
                <a:spcPct val="120000"/>
              </a:lnSpc>
              <a:spcBef>
                <a:spcPts val="575"/>
              </a:spcBef>
              <a:buFont typeface="Calibri" panose="020F0502020204030204" pitchFamily="34" charset="0"/>
              <a:buNone/>
              <a:defRPr/>
            </a:pPr>
            <a:r>
              <a:rPr lang="en-US" altLang="en-US" sz="1800" dirty="0">
                <a:solidFill>
                  <a:schemeClr val="bg2">
                    <a:lumMod val="25000"/>
                  </a:schemeClr>
                </a:solidFill>
              </a:rPr>
              <a:t>When enrolled in an English I/ESOL I course, an eligible ELL </a:t>
            </a:r>
            <a:r>
              <a:rPr lang="en-US" altLang="en-US" sz="1800" u="sng" dirty="0">
                <a:solidFill>
                  <a:schemeClr val="bg2">
                    <a:lumMod val="25000"/>
                  </a:schemeClr>
                </a:solidFill>
              </a:rPr>
              <a:t>shall not</a:t>
            </a:r>
            <a:r>
              <a:rPr lang="en-US" altLang="en-US" sz="1800" dirty="0">
                <a:solidFill>
                  <a:schemeClr val="bg2">
                    <a:lumMod val="25000"/>
                  </a:schemeClr>
                </a:solidFill>
              </a:rPr>
              <a:t> be required to retake the assessment each time it is administered if the student </a:t>
            </a:r>
            <a:r>
              <a:rPr lang="en-US" altLang="en-US" sz="1800" u="sng" dirty="0">
                <a:solidFill>
                  <a:schemeClr val="bg2">
                    <a:lumMod val="25000"/>
                  </a:schemeClr>
                </a:solidFill>
              </a:rPr>
              <a:t>passes the course but does not pass the test</a:t>
            </a:r>
            <a:r>
              <a:rPr lang="en-US" altLang="en-US" sz="1800" dirty="0">
                <a:solidFill>
                  <a:schemeClr val="bg2">
                    <a:lumMod val="25000"/>
                  </a:schemeClr>
                </a:solidFill>
              </a:rPr>
              <a:t>.</a:t>
            </a:r>
          </a:p>
          <a:p>
            <a:pPr marL="90488" lvl="1" indent="-90488" eaLnBrk="1" hangingPunct="1">
              <a:lnSpc>
                <a:spcPct val="120000"/>
              </a:lnSpc>
              <a:spcBef>
                <a:spcPts val="575"/>
              </a:spcBef>
              <a:spcAft>
                <a:spcPts val="200"/>
              </a:spcAft>
              <a:buSzPct val="100000"/>
              <a:buFont typeface="Wingdings 2" panose="05020102010507070707" pitchFamily="18" charset="2"/>
              <a:buChar char=""/>
              <a:defRPr/>
            </a:pPr>
            <a:r>
              <a:rPr lang="en-US" dirty="0">
                <a:solidFill>
                  <a:schemeClr val="bg2">
                    <a:lumMod val="25000"/>
                  </a:schemeClr>
                </a:solidFill>
              </a:rPr>
              <a:t> Students are </a:t>
            </a:r>
            <a:r>
              <a:rPr lang="en-US" u="sng" dirty="0">
                <a:solidFill>
                  <a:schemeClr val="bg2">
                    <a:lumMod val="25000"/>
                  </a:schemeClr>
                </a:solidFill>
              </a:rPr>
              <a:t>not</a:t>
            </a:r>
            <a:r>
              <a:rPr lang="en-US" dirty="0">
                <a:solidFill>
                  <a:schemeClr val="bg2">
                    <a:lumMod val="25000"/>
                  </a:schemeClr>
                </a:solidFill>
              </a:rPr>
              <a:t> exempt from testing while in the course. </a:t>
            </a:r>
          </a:p>
          <a:p>
            <a:pPr marL="90488" lvl="1" indent="-90488" eaLnBrk="1" hangingPunct="1">
              <a:lnSpc>
                <a:spcPct val="120000"/>
              </a:lnSpc>
              <a:spcBef>
                <a:spcPts val="575"/>
              </a:spcBef>
              <a:spcAft>
                <a:spcPts val="200"/>
              </a:spcAft>
              <a:buSzPct val="100000"/>
              <a:buFont typeface="Wingdings 2" panose="05020102010507070707" pitchFamily="18" charset="2"/>
              <a:buChar char=""/>
              <a:defRPr/>
            </a:pPr>
            <a:r>
              <a:rPr lang="en-US" dirty="0">
                <a:solidFill>
                  <a:schemeClr val="bg2">
                    <a:lumMod val="25000"/>
                  </a:schemeClr>
                </a:solidFill>
              </a:rPr>
              <a:t> Provisions do </a:t>
            </a:r>
            <a:r>
              <a:rPr lang="en-US" u="sng" dirty="0">
                <a:solidFill>
                  <a:schemeClr val="bg2">
                    <a:lumMod val="25000"/>
                  </a:schemeClr>
                </a:solidFill>
              </a:rPr>
              <a:t>not</a:t>
            </a:r>
            <a:r>
              <a:rPr lang="en-US" dirty="0">
                <a:solidFill>
                  <a:schemeClr val="bg2">
                    <a:lumMod val="25000"/>
                  </a:schemeClr>
                </a:solidFill>
              </a:rPr>
              <a:t> apply to English II or English III.</a:t>
            </a:r>
          </a:p>
          <a:p>
            <a:pPr marL="90488" lvl="1" indent="-90488" eaLnBrk="1" hangingPunct="1">
              <a:lnSpc>
                <a:spcPct val="120000"/>
              </a:lnSpc>
              <a:spcBef>
                <a:spcPts val="575"/>
              </a:spcBef>
              <a:spcAft>
                <a:spcPts val="200"/>
              </a:spcAft>
              <a:buSzPct val="100000"/>
              <a:buFont typeface="Wingdings 2" panose="05020102010507070707" pitchFamily="18" charset="2"/>
              <a:buChar char=""/>
              <a:defRPr/>
            </a:pPr>
            <a:r>
              <a:rPr lang="en-US" dirty="0">
                <a:solidFill>
                  <a:schemeClr val="bg2">
                    <a:lumMod val="25000"/>
                  </a:schemeClr>
                </a:solidFill>
              </a:rPr>
              <a:t> This provision is </a:t>
            </a:r>
            <a:r>
              <a:rPr lang="en-US" u="sng" dirty="0">
                <a:solidFill>
                  <a:schemeClr val="bg2">
                    <a:lumMod val="25000"/>
                  </a:schemeClr>
                </a:solidFill>
              </a:rPr>
              <a:t>not</a:t>
            </a:r>
            <a:r>
              <a:rPr lang="en-US" dirty="0">
                <a:solidFill>
                  <a:schemeClr val="bg2">
                    <a:lumMod val="25000"/>
                  </a:schemeClr>
                </a:solidFill>
              </a:rPr>
              <a:t> tied to any particular graduation plan.</a:t>
            </a:r>
          </a:p>
          <a:p>
            <a:pPr marL="0" lvl="1" indent="0" eaLnBrk="1" hangingPunct="1">
              <a:lnSpc>
                <a:spcPct val="120000"/>
              </a:lnSpc>
              <a:spcBef>
                <a:spcPts val="575"/>
              </a:spcBef>
              <a:spcAft>
                <a:spcPts val="200"/>
              </a:spcAft>
              <a:buSzPct val="100000"/>
              <a:buNone/>
              <a:defRPr/>
            </a:pPr>
            <a:r>
              <a:rPr lang="en-US" i="1" dirty="0">
                <a:solidFill>
                  <a:schemeClr val="bg2">
                    <a:lumMod val="25000"/>
                  </a:schemeClr>
                </a:solidFill>
              </a:rPr>
              <a:t>*US Schools = Public, private, home school in the 50 states, D.C. and U.S. DoD (not PR)</a:t>
            </a:r>
            <a:endParaRPr lang="en-US" altLang="en-US" dirty="0">
              <a:latin typeface="Gill Sans MT" panose="020B0502020104020203" pitchFamily="34" charset="0"/>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4047225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882316" y="274638"/>
            <a:ext cx="7347284" cy="1249362"/>
          </a:xfrm>
        </p:spPr>
        <p:txBody>
          <a:bodyPr>
            <a:normAutofit fontScale="90000"/>
          </a:bodyPr>
          <a:lstStyle/>
          <a:p>
            <a:pPr eaLnBrk="1" fontAlgn="auto" hangingPunct="1">
              <a:spcAft>
                <a:spcPts val="0"/>
              </a:spcAft>
              <a:defRPr/>
            </a:pPr>
            <a:r>
              <a:rPr lang="en-US" dirty="0">
                <a:solidFill>
                  <a:schemeClr val="bg2">
                    <a:lumMod val="25000"/>
                  </a:schemeClr>
                </a:solidFill>
              </a:rPr>
              <a:t>Exemption for Qualifying Asylees and Refugees</a:t>
            </a:r>
          </a:p>
        </p:txBody>
      </p:sp>
      <p:sp>
        <p:nvSpPr>
          <p:cNvPr id="76803" name="Content Placeholder 2"/>
          <p:cNvSpPr>
            <a:spLocks noGrp="1"/>
          </p:cNvSpPr>
          <p:nvPr>
            <p:ph idx="1"/>
          </p:nvPr>
        </p:nvSpPr>
        <p:spPr>
          <a:xfrm>
            <a:off x="882316" y="1905000"/>
            <a:ext cx="7347284" cy="4572000"/>
          </a:xfrm>
        </p:spPr>
        <p:txBody>
          <a:bodyPr>
            <a:normAutofit/>
          </a:bodyPr>
          <a:lstStyle/>
          <a:p>
            <a:pPr eaLnBrk="1" hangingPunct="1">
              <a:spcBef>
                <a:spcPts val="575"/>
              </a:spcBef>
              <a:buFont typeface="Wingdings 2" panose="05020102010507070707" pitchFamily="18" charset="2"/>
              <a:buChar char=""/>
              <a:defRPr/>
            </a:pPr>
            <a:r>
              <a:rPr lang="en-US" altLang="en-US" sz="2800" dirty="0">
                <a:solidFill>
                  <a:schemeClr val="bg2">
                    <a:lumMod val="25000"/>
                  </a:schemeClr>
                </a:solidFill>
              </a:rPr>
              <a:t> Amendment to 19 TAC §101.1005 allows for the </a:t>
            </a:r>
            <a:r>
              <a:rPr lang="en-US" altLang="en-US" sz="2800" u="sng" dirty="0">
                <a:solidFill>
                  <a:schemeClr val="bg2">
                    <a:lumMod val="25000"/>
                  </a:schemeClr>
                </a:solidFill>
              </a:rPr>
              <a:t>exemption</a:t>
            </a:r>
            <a:r>
              <a:rPr lang="en-US" altLang="en-US" sz="2800" dirty="0">
                <a:solidFill>
                  <a:schemeClr val="bg2">
                    <a:lumMod val="25000"/>
                  </a:schemeClr>
                </a:solidFill>
              </a:rPr>
              <a:t> of certain qualifying ELL asylees and refugees from being administered a STAAR assessment in </a:t>
            </a:r>
            <a:r>
              <a:rPr lang="en-US" altLang="en-US" sz="2800" b="1" u="sng" dirty="0">
                <a:solidFill>
                  <a:schemeClr val="accent1"/>
                </a:solidFill>
              </a:rPr>
              <a:t>grades 3–8 only</a:t>
            </a:r>
            <a:r>
              <a:rPr lang="en-US" altLang="en-US" sz="2400" b="1" dirty="0"/>
              <a:t>.</a:t>
            </a:r>
          </a:p>
          <a:p>
            <a:pPr eaLnBrk="1" hangingPunct="1">
              <a:spcBef>
                <a:spcPts val="575"/>
              </a:spcBef>
              <a:buFont typeface="Wingdings 2" panose="05020102010507070707" pitchFamily="18" charset="2"/>
              <a:buChar char=""/>
              <a:defRPr/>
            </a:pPr>
            <a:endParaRPr lang="en-US" altLang="en-US" sz="2800" b="1" dirty="0"/>
          </a:p>
          <a:p>
            <a:pPr eaLnBrk="1" hangingPunct="1">
              <a:spcBef>
                <a:spcPts val="575"/>
              </a:spcBef>
              <a:buFont typeface="Wingdings 2" panose="05020102010507070707" pitchFamily="18" charset="2"/>
              <a:buChar char=""/>
              <a:defRPr/>
            </a:pPr>
            <a:r>
              <a:rPr lang="en-US" altLang="en-US" sz="2800" dirty="0">
                <a:solidFill>
                  <a:schemeClr val="bg2">
                    <a:lumMod val="25000"/>
                  </a:schemeClr>
                </a:solidFill>
              </a:rPr>
              <a:t> This exemption only applies to those </a:t>
            </a:r>
            <a:r>
              <a:rPr lang="en-US" altLang="en-US" sz="2800" u="sng" dirty="0">
                <a:solidFill>
                  <a:schemeClr val="bg2">
                    <a:lumMod val="25000"/>
                  </a:schemeClr>
                </a:solidFill>
              </a:rPr>
              <a:t>unschooled asylees and refugees</a:t>
            </a:r>
            <a:r>
              <a:rPr lang="en-US" altLang="en-US" sz="2800" dirty="0">
                <a:solidFill>
                  <a:schemeClr val="bg2">
                    <a:lumMod val="25000"/>
                  </a:schemeClr>
                </a:solidFill>
              </a:rPr>
              <a:t> in their </a:t>
            </a:r>
            <a:r>
              <a:rPr lang="en-US" altLang="en-US" sz="2800" b="1" u="sng" dirty="0">
                <a:solidFill>
                  <a:schemeClr val="accent1"/>
                </a:solidFill>
              </a:rPr>
              <a:t>first</a:t>
            </a:r>
            <a:r>
              <a:rPr lang="en-US" altLang="en-US" sz="2800" dirty="0"/>
              <a:t> </a:t>
            </a:r>
            <a:r>
              <a:rPr lang="en-US" altLang="en-US" sz="2800" dirty="0">
                <a:solidFill>
                  <a:schemeClr val="bg2">
                    <a:lumMod val="25000"/>
                  </a:schemeClr>
                </a:solidFill>
              </a:rPr>
              <a:t>year in U.S. schools.</a:t>
            </a:r>
          </a:p>
          <a:p>
            <a:pPr eaLnBrk="1" hangingPunct="1">
              <a:spcBef>
                <a:spcPts val="575"/>
              </a:spcBef>
              <a:buFont typeface="Wingdings 2" panose="05020102010507070707" pitchFamily="18" charset="2"/>
              <a:buNone/>
              <a:defRPr/>
            </a:pPr>
            <a:endParaRPr lang="en-US" altLang="en-US" sz="2400" dirty="0">
              <a:latin typeface="Gill Sans MT" panose="020B0502020104020203" pitchFamily="34" charset="0"/>
            </a:endParaRPr>
          </a:p>
          <a:p>
            <a:pPr eaLnBrk="1" hangingPunct="1">
              <a:spcBef>
                <a:spcPts val="575"/>
              </a:spcBef>
              <a:buFont typeface="Wingdings 2" panose="05020102010507070707" pitchFamily="18" charset="2"/>
              <a:buChar char=""/>
              <a:defRPr/>
            </a:pPr>
            <a:endParaRPr lang="en-US" altLang="en-US" sz="2400" dirty="0">
              <a:latin typeface="Gill Sans MT" panose="020B0502020104020203" pitchFamily="34" charset="0"/>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1222218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5"/>
          <p:cNvSpPr>
            <a:spLocks noGrp="1"/>
          </p:cNvSpPr>
          <p:nvPr>
            <p:ph type="title"/>
          </p:nvPr>
        </p:nvSpPr>
        <p:spPr>
          <a:xfrm>
            <a:off x="822325" y="758825"/>
            <a:ext cx="7543800" cy="3565525"/>
          </a:xfrm>
        </p:spPr>
        <p:txBody>
          <a:bodyPr/>
          <a:lstStyle/>
          <a:p>
            <a:pPr eaLnBrk="1" fontAlgn="auto" hangingPunct="1">
              <a:spcAft>
                <a:spcPts val="0"/>
              </a:spcAft>
              <a:defRPr/>
            </a:pPr>
            <a:r>
              <a:rPr lang="en-US" dirty="0">
                <a:solidFill>
                  <a:schemeClr val="bg2">
                    <a:lumMod val="25000"/>
                  </a:schemeClr>
                </a:solidFill>
              </a:rPr>
              <a:t>ELLs with Parental Denials</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8894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5"/>
          <p:cNvSpPr>
            <a:spLocks noGrp="1"/>
          </p:cNvSpPr>
          <p:nvPr>
            <p:ph type="title"/>
          </p:nvPr>
        </p:nvSpPr>
        <p:spPr>
          <a:xfrm>
            <a:off x="822961" y="350838"/>
            <a:ext cx="7599143" cy="1325562"/>
          </a:xfrm>
        </p:spPr>
        <p:txBody>
          <a:bodyPr>
            <a:noAutofit/>
          </a:bodyPr>
          <a:lstStyle/>
          <a:p>
            <a:pPr eaLnBrk="1" fontAlgn="auto" hangingPunct="1">
              <a:spcAft>
                <a:spcPts val="0"/>
              </a:spcAft>
              <a:defRPr/>
            </a:pPr>
            <a:r>
              <a:rPr lang="en-US" dirty="0">
                <a:solidFill>
                  <a:schemeClr val="bg2">
                    <a:lumMod val="25000"/>
                  </a:schemeClr>
                </a:solidFill>
              </a:rPr>
              <a:t>STAAR Decision-Making Guide for LPACs</a:t>
            </a:r>
          </a:p>
        </p:txBody>
      </p:sp>
      <p:sp>
        <p:nvSpPr>
          <p:cNvPr id="19459" name="Content Placeholder 6"/>
          <p:cNvSpPr>
            <a:spLocks noGrp="1"/>
          </p:cNvSpPr>
          <p:nvPr>
            <p:ph idx="1"/>
          </p:nvPr>
        </p:nvSpPr>
        <p:spPr>
          <a:xfrm>
            <a:off x="822961" y="1933575"/>
            <a:ext cx="7830502" cy="4297363"/>
          </a:xfrm>
        </p:spPr>
        <p:txBody>
          <a:bodyPr>
            <a:normAutofit fontScale="92500" lnSpcReduction="10000"/>
          </a:bodyPr>
          <a:lstStyle/>
          <a:p>
            <a:pPr eaLnBrk="1" hangingPunct="1">
              <a:lnSpc>
                <a:spcPct val="100000"/>
              </a:lnSpc>
              <a:spcBef>
                <a:spcPts val="575"/>
              </a:spcBef>
              <a:buFont typeface="Wingdings 2" panose="05020102010507070707" pitchFamily="18" charset="2"/>
              <a:buChar char=""/>
              <a:defRPr/>
            </a:pPr>
            <a:r>
              <a:rPr lang="en-US" altLang="en-US" sz="2200" dirty="0">
                <a:solidFill>
                  <a:schemeClr val="bg2">
                    <a:lumMod val="25000"/>
                  </a:schemeClr>
                </a:solidFill>
              </a:rPr>
              <a:t> The regulatory procedural guide is based on 19 TAC Chapter 101, Subchapter AA.</a:t>
            </a:r>
          </a:p>
          <a:p>
            <a:pPr marL="817562" lvl="1" indent="-342900" eaLnBrk="1" hangingPunct="1">
              <a:lnSpc>
                <a:spcPct val="100000"/>
              </a:lnSpc>
              <a:spcAft>
                <a:spcPct val="0"/>
              </a:spcAft>
              <a:buFont typeface="Courier New" panose="02070309020205020404" pitchFamily="49" charset="0"/>
              <a:buChar char="o"/>
              <a:defRPr/>
            </a:pPr>
            <a:r>
              <a:rPr lang="en-US" altLang="en-US" sz="2400" dirty="0">
                <a:solidFill>
                  <a:schemeClr val="bg2">
                    <a:lumMod val="25000"/>
                  </a:schemeClr>
                </a:solidFill>
              </a:rPr>
              <a:t>LPACs should be familiar with these Commissioner of Education rules.</a:t>
            </a:r>
          </a:p>
          <a:p>
            <a:pPr marL="817562" lvl="1" indent="-342900" eaLnBrk="1" hangingPunct="1">
              <a:lnSpc>
                <a:spcPct val="100000"/>
              </a:lnSpc>
              <a:spcAft>
                <a:spcPct val="0"/>
              </a:spcAft>
              <a:buFont typeface="Courier New" panose="02070309020205020404" pitchFamily="49" charset="0"/>
              <a:buChar char="o"/>
              <a:defRPr/>
            </a:pPr>
            <a:endParaRPr lang="en-US" altLang="en-US" sz="2400" dirty="0">
              <a:solidFill>
                <a:schemeClr val="bg2">
                  <a:lumMod val="25000"/>
                </a:schemeClr>
              </a:solidFill>
            </a:endParaRPr>
          </a:p>
          <a:p>
            <a:pPr eaLnBrk="1" hangingPunct="1">
              <a:lnSpc>
                <a:spcPct val="100000"/>
              </a:lnSpc>
              <a:spcBef>
                <a:spcPts val="575"/>
              </a:spcBef>
              <a:buFont typeface="Wingdings 2" panose="05020102010507070707" pitchFamily="18" charset="2"/>
              <a:buChar char=""/>
              <a:defRPr/>
            </a:pPr>
            <a:r>
              <a:rPr lang="en-US" altLang="en-US" sz="2200" dirty="0">
                <a:solidFill>
                  <a:schemeClr val="bg2">
                    <a:lumMod val="25000"/>
                  </a:schemeClr>
                </a:solidFill>
              </a:rPr>
              <a:t> TEA is required to develop administrative procedures to implement English language learners (ELLs) assessment statutory requirements.</a:t>
            </a:r>
          </a:p>
          <a:p>
            <a:pPr eaLnBrk="1" hangingPunct="1">
              <a:lnSpc>
                <a:spcPct val="100000"/>
              </a:lnSpc>
              <a:spcBef>
                <a:spcPts val="575"/>
              </a:spcBef>
              <a:buFont typeface="Wingdings 2" panose="05020102010507070707" pitchFamily="18" charset="2"/>
              <a:buChar char=""/>
              <a:defRPr/>
            </a:pPr>
            <a:endParaRPr lang="en-US" altLang="en-US" sz="2200" dirty="0">
              <a:solidFill>
                <a:schemeClr val="bg2">
                  <a:lumMod val="25000"/>
                </a:schemeClr>
              </a:solidFill>
            </a:endParaRPr>
          </a:p>
          <a:p>
            <a:pPr eaLnBrk="1" hangingPunct="1">
              <a:lnSpc>
                <a:spcPct val="70000"/>
              </a:lnSpc>
              <a:spcBef>
                <a:spcPts val="575"/>
              </a:spcBef>
              <a:buFont typeface="Wingdings 2" panose="05020102010507070707" pitchFamily="18" charset="2"/>
              <a:buChar char=""/>
              <a:defRPr/>
            </a:pPr>
            <a:r>
              <a:rPr lang="en-US" altLang="en-US" sz="2200" dirty="0">
                <a:solidFill>
                  <a:schemeClr val="bg2">
                    <a:lumMod val="25000"/>
                  </a:schemeClr>
                </a:solidFill>
              </a:rPr>
              <a:t> LPACs are responsible for —</a:t>
            </a:r>
          </a:p>
          <a:p>
            <a:pPr marL="817562" lvl="1" indent="-342900" eaLnBrk="1" hangingPunct="1">
              <a:spcAft>
                <a:spcPct val="0"/>
              </a:spcAft>
              <a:buFont typeface="Courier New" panose="02070309020205020404" pitchFamily="49" charset="0"/>
              <a:buChar char="o"/>
              <a:defRPr/>
            </a:pPr>
            <a:r>
              <a:rPr lang="en-US" altLang="en-US" sz="2000" dirty="0">
                <a:solidFill>
                  <a:schemeClr val="bg2">
                    <a:lumMod val="25000"/>
                  </a:schemeClr>
                </a:solidFill>
              </a:rPr>
              <a:t> </a:t>
            </a:r>
            <a:r>
              <a:rPr lang="en-US" altLang="en-US" sz="2400" dirty="0">
                <a:solidFill>
                  <a:schemeClr val="bg2">
                    <a:lumMod val="25000"/>
                  </a:schemeClr>
                </a:solidFill>
              </a:rPr>
              <a:t>following administrative </a:t>
            </a:r>
            <a:r>
              <a:rPr lang="en-US" altLang="en-US" sz="2400" u="sng" dirty="0">
                <a:solidFill>
                  <a:schemeClr val="bg2">
                    <a:lumMod val="25000"/>
                  </a:schemeClr>
                </a:solidFill>
              </a:rPr>
              <a:t>procedures</a:t>
            </a:r>
            <a:r>
              <a:rPr lang="en-US" altLang="en-US" sz="2400" dirty="0">
                <a:solidFill>
                  <a:schemeClr val="bg2">
                    <a:lumMod val="25000"/>
                  </a:schemeClr>
                </a:solidFill>
              </a:rPr>
              <a:t> in the guide</a:t>
            </a:r>
          </a:p>
          <a:p>
            <a:pPr marL="817562" lvl="1" indent="-342900" eaLnBrk="1" hangingPunct="1">
              <a:spcAft>
                <a:spcPct val="0"/>
              </a:spcAft>
              <a:buFont typeface="Courier New" panose="02070309020205020404" pitchFamily="49" charset="0"/>
              <a:buChar char="o"/>
              <a:defRPr/>
            </a:pPr>
            <a:r>
              <a:rPr lang="en-US" altLang="en-US" sz="2400" dirty="0">
                <a:solidFill>
                  <a:schemeClr val="bg2">
                    <a:lumMod val="25000"/>
                  </a:schemeClr>
                </a:solidFill>
              </a:rPr>
              <a:t> making decisions on an </a:t>
            </a:r>
            <a:r>
              <a:rPr lang="en-US" altLang="en-US" sz="2400" u="sng" dirty="0">
                <a:solidFill>
                  <a:schemeClr val="bg2">
                    <a:lumMod val="25000"/>
                  </a:schemeClr>
                </a:solidFill>
              </a:rPr>
              <a:t>individual student basis</a:t>
            </a:r>
          </a:p>
          <a:p>
            <a:pPr marL="817562" lvl="1" indent="-342900" eaLnBrk="1" hangingPunct="1">
              <a:spcAft>
                <a:spcPct val="0"/>
              </a:spcAft>
              <a:buFont typeface="Courier New" panose="02070309020205020404" pitchFamily="49" charset="0"/>
              <a:buChar char="o"/>
              <a:defRPr/>
            </a:pPr>
            <a:r>
              <a:rPr lang="en-US" altLang="en-US" sz="2400" dirty="0">
                <a:solidFill>
                  <a:schemeClr val="bg2">
                    <a:lumMod val="25000"/>
                  </a:schemeClr>
                </a:solidFill>
              </a:rPr>
              <a:t> working as a </a:t>
            </a:r>
            <a:r>
              <a:rPr lang="en-US" altLang="en-US" sz="2400" u="sng" dirty="0">
                <a:solidFill>
                  <a:schemeClr val="bg2">
                    <a:lumMod val="25000"/>
                  </a:schemeClr>
                </a:solidFill>
              </a:rPr>
              <a:t>committee</a:t>
            </a:r>
            <a:r>
              <a:rPr lang="en-US" altLang="en-US" sz="2400" dirty="0">
                <a:solidFill>
                  <a:schemeClr val="bg2">
                    <a:lumMod val="25000"/>
                  </a:schemeClr>
                </a:solidFill>
              </a:rPr>
              <a:t> to make decisions</a:t>
            </a:r>
          </a:p>
          <a:p>
            <a:pPr marL="817562" lvl="1" indent="-342900" eaLnBrk="1" hangingPunct="1">
              <a:spcAft>
                <a:spcPct val="0"/>
              </a:spcAft>
              <a:buFont typeface="Courier New" panose="02070309020205020404" pitchFamily="49" charset="0"/>
              <a:buChar char="o"/>
              <a:defRPr/>
            </a:pPr>
            <a:r>
              <a:rPr lang="en-US" altLang="en-US" sz="2400" dirty="0">
                <a:solidFill>
                  <a:schemeClr val="bg2">
                    <a:lumMod val="25000"/>
                  </a:schemeClr>
                </a:solidFill>
              </a:rPr>
              <a:t> maintaining required </a:t>
            </a:r>
            <a:r>
              <a:rPr lang="en-US" altLang="en-US" sz="2400" u="sng" dirty="0">
                <a:solidFill>
                  <a:schemeClr val="bg2">
                    <a:lumMod val="25000"/>
                  </a:schemeClr>
                </a:solidFill>
              </a:rPr>
              <a:t>documentation</a:t>
            </a:r>
          </a:p>
          <a:p>
            <a:pPr marL="525462" indent="-342900" eaLnBrk="1" hangingPunct="1">
              <a:spcAft>
                <a:spcPct val="0"/>
              </a:spcAft>
              <a:buFont typeface="Arial" panose="020B0604020202020204" pitchFamily="34" charset="0"/>
              <a:buChar char="•"/>
              <a:defRPr/>
            </a:pPr>
            <a:endParaRPr lang="en-US" altLang="en-US" sz="2400" dirty="0"/>
          </a:p>
        </p:txBody>
      </p:sp>
      <p:sp>
        <p:nvSpPr>
          <p:cNvPr id="22532" name="TextBox 2"/>
          <p:cNvSpPr txBox="1">
            <a:spLocks noChangeArrowheads="1"/>
          </p:cNvSpPr>
          <p:nvPr/>
        </p:nvSpPr>
        <p:spPr bwMode="auto">
          <a:xfrm>
            <a:off x="272716"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1127829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5"/>
          <p:cNvSpPr>
            <a:spLocks noGrp="1"/>
          </p:cNvSpPr>
          <p:nvPr>
            <p:ph type="title"/>
          </p:nvPr>
        </p:nvSpPr>
        <p:spPr>
          <a:xfrm>
            <a:off x="898358" y="649771"/>
            <a:ext cx="7331242" cy="1630362"/>
          </a:xfrm>
        </p:spPr>
        <p:txBody>
          <a:bodyPr wrap="square" numCol="1" anchorCtr="0" compatLnSpc="1">
            <a:prstTxWarp prst="textNoShape">
              <a:avLst/>
            </a:prstTxWarp>
            <a:normAutofit fontScale="90000"/>
          </a:bodyPr>
          <a:lstStyle/>
          <a:p>
            <a:pPr eaLnBrk="1" fontAlgn="auto" hangingPunct="1">
              <a:spcAft>
                <a:spcPts val="0"/>
              </a:spcAft>
              <a:defRPr/>
            </a:pPr>
            <a:r>
              <a:rPr lang="en-US" altLang="en-US" sz="6000" dirty="0">
                <a:solidFill>
                  <a:schemeClr val="bg2">
                    <a:lumMod val="25000"/>
                  </a:schemeClr>
                </a:solidFill>
              </a:rPr>
              <a:t>ELLs with Parental Denials</a:t>
            </a:r>
            <a:r>
              <a:rPr lang="en-US" altLang="en-US" dirty="0">
                <a:solidFill>
                  <a:schemeClr val="tx1">
                    <a:lumMod val="75000"/>
                    <a:lumOff val="25000"/>
                  </a:schemeClr>
                </a:solidFill>
              </a:rPr>
              <a:t/>
            </a:r>
            <a:br>
              <a:rPr lang="en-US" altLang="en-US" dirty="0">
                <a:solidFill>
                  <a:schemeClr val="tx1">
                    <a:lumMod val="75000"/>
                    <a:lumOff val="25000"/>
                  </a:schemeClr>
                </a:solidFill>
              </a:rPr>
            </a:br>
            <a:endParaRPr lang="en-US" altLang="en-US" dirty="0">
              <a:solidFill>
                <a:schemeClr val="tx1">
                  <a:lumMod val="75000"/>
                  <a:lumOff val="25000"/>
                </a:schemeClr>
              </a:solidFill>
            </a:endParaRPr>
          </a:p>
        </p:txBody>
      </p:sp>
      <p:sp>
        <p:nvSpPr>
          <p:cNvPr id="7" name="Content Placeholder 6"/>
          <p:cNvSpPr>
            <a:spLocks noGrp="1"/>
          </p:cNvSpPr>
          <p:nvPr>
            <p:ph idx="1"/>
          </p:nvPr>
        </p:nvSpPr>
        <p:spPr>
          <a:xfrm>
            <a:off x="898358" y="2280133"/>
            <a:ext cx="7331242" cy="3761852"/>
          </a:xfrm>
        </p:spPr>
        <p:txBody>
          <a:bodyPr rtlCol="0">
            <a:normAutofit lnSpcReduction="10000"/>
          </a:bodyPr>
          <a:lstStyle/>
          <a:p>
            <a:pPr marL="36576" indent="0" eaLnBrk="1" fontAlgn="auto" hangingPunct="1">
              <a:spcBef>
                <a:spcPts val="580"/>
              </a:spcBef>
              <a:spcAft>
                <a:spcPts val="0"/>
              </a:spcAft>
              <a:buFont typeface="Wingdings 2"/>
              <a:buNone/>
              <a:defRPr/>
            </a:pPr>
            <a:r>
              <a:rPr lang="en-US" sz="2400" dirty="0">
                <a:solidFill>
                  <a:schemeClr val="bg2">
                    <a:lumMod val="25000"/>
                  </a:schemeClr>
                </a:solidFill>
              </a:rPr>
              <a:t>LPACs may </a:t>
            </a:r>
            <a:r>
              <a:rPr lang="en-US" sz="2400" u="sng" dirty="0">
                <a:solidFill>
                  <a:schemeClr val="bg2">
                    <a:lumMod val="25000"/>
                  </a:schemeClr>
                </a:solidFill>
              </a:rPr>
              <a:t>not</a:t>
            </a:r>
            <a:r>
              <a:rPr lang="en-US" sz="2400" dirty="0">
                <a:solidFill>
                  <a:schemeClr val="bg2">
                    <a:lumMod val="25000"/>
                  </a:schemeClr>
                </a:solidFill>
              </a:rPr>
              <a:t> recommend designated supports, special assessment considerations, or accountability provisions for an ELL whose parents have </a:t>
            </a:r>
            <a:r>
              <a:rPr lang="en-US" sz="2400" u="sng" dirty="0">
                <a:solidFill>
                  <a:schemeClr val="bg2">
                    <a:lumMod val="25000"/>
                  </a:schemeClr>
                </a:solidFill>
              </a:rPr>
              <a:t>denied</a:t>
            </a:r>
            <a:r>
              <a:rPr lang="en-US" sz="2400" dirty="0">
                <a:solidFill>
                  <a:schemeClr val="bg2">
                    <a:lumMod val="25000"/>
                  </a:schemeClr>
                </a:solidFill>
              </a:rPr>
              <a:t> bilingual or ESL services.</a:t>
            </a:r>
          </a:p>
          <a:p>
            <a:pPr marL="36576" indent="0" eaLnBrk="1" fontAlgn="auto" hangingPunct="1">
              <a:spcBef>
                <a:spcPts val="580"/>
              </a:spcBef>
              <a:spcAft>
                <a:spcPts val="0"/>
              </a:spcAft>
              <a:buFont typeface="Wingdings 2"/>
              <a:buNone/>
              <a:defRPr/>
            </a:pPr>
            <a:endParaRPr lang="en-US" sz="2400" dirty="0">
              <a:solidFill>
                <a:schemeClr val="bg2">
                  <a:lumMod val="25000"/>
                </a:schemeClr>
              </a:solidFill>
            </a:endParaRPr>
          </a:p>
          <a:p>
            <a:pPr marL="36576" indent="0" eaLnBrk="1" fontAlgn="auto" hangingPunct="1">
              <a:spcBef>
                <a:spcPts val="580"/>
              </a:spcBef>
              <a:spcAft>
                <a:spcPts val="0"/>
              </a:spcAft>
              <a:buFont typeface="Wingdings 2"/>
              <a:buNone/>
              <a:defRPr/>
            </a:pPr>
            <a:r>
              <a:rPr lang="en-US" sz="2400" dirty="0">
                <a:solidFill>
                  <a:schemeClr val="bg2">
                    <a:lumMod val="25000"/>
                  </a:schemeClr>
                </a:solidFill>
              </a:rPr>
              <a:t>This includes:</a:t>
            </a:r>
          </a:p>
          <a:p>
            <a:pPr marL="274320" indent="-274320" eaLnBrk="1" fontAlgn="auto" hangingPunct="1">
              <a:spcBef>
                <a:spcPts val="580"/>
              </a:spcBef>
              <a:spcAft>
                <a:spcPts val="0"/>
              </a:spcAft>
              <a:buFont typeface="Wingdings 2"/>
              <a:buChar char=""/>
              <a:defRPr/>
            </a:pPr>
            <a:r>
              <a:rPr lang="en-US" sz="2400" dirty="0">
                <a:solidFill>
                  <a:schemeClr val="bg2">
                    <a:lumMod val="25000"/>
                  </a:schemeClr>
                </a:solidFill>
              </a:rPr>
              <a:t>No designated supports</a:t>
            </a:r>
          </a:p>
          <a:p>
            <a:pPr marL="274320" indent="-274320" eaLnBrk="1" fontAlgn="auto" hangingPunct="1">
              <a:spcBef>
                <a:spcPts val="580"/>
              </a:spcBef>
              <a:spcAft>
                <a:spcPts val="0"/>
              </a:spcAft>
              <a:buFont typeface="Wingdings 2"/>
              <a:buChar char=""/>
              <a:defRPr/>
            </a:pPr>
            <a:r>
              <a:rPr lang="en-US" sz="2400" dirty="0">
                <a:solidFill>
                  <a:schemeClr val="bg2">
                    <a:lumMod val="25000"/>
                  </a:schemeClr>
                </a:solidFill>
              </a:rPr>
              <a:t>No testing in Spanish</a:t>
            </a:r>
          </a:p>
          <a:p>
            <a:pPr marL="274320" indent="-274320" eaLnBrk="1" fontAlgn="auto" hangingPunct="1">
              <a:spcBef>
                <a:spcPts val="580"/>
              </a:spcBef>
              <a:spcAft>
                <a:spcPts val="0"/>
              </a:spcAft>
              <a:buFont typeface="Wingdings 2"/>
              <a:buChar char=""/>
              <a:defRPr/>
            </a:pPr>
            <a:r>
              <a:rPr lang="en-US" sz="2400" dirty="0">
                <a:solidFill>
                  <a:schemeClr val="bg2">
                    <a:lumMod val="25000"/>
                  </a:schemeClr>
                </a:solidFill>
              </a:rPr>
              <a:t>No English I special provision</a:t>
            </a:r>
          </a:p>
          <a:p>
            <a:pPr marL="274320" indent="-274320" eaLnBrk="1" fontAlgn="auto" hangingPunct="1">
              <a:spcBef>
                <a:spcPts val="580"/>
              </a:spcBef>
              <a:spcAft>
                <a:spcPts val="0"/>
              </a:spcAft>
              <a:buFont typeface="Wingdings 2"/>
              <a:buChar char=""/>
              <a:defRPr/>
            </a:pPr>
            <a:r>
              <a:rPr lang="en-US" sz="2400" dirty="0">
                <a:solidFill>
                  <a:schemeClr val="bg2">
                    <a:lumMod val="25000"/>
                  </a:schemeClr>
                </a:solidFill>
              </a:rPr>
              <a:t>No unschooled asylee/refugee provisions</a:t>
            </a:r>
          </a:p>
          <a:p>
            <a:pPr marL="36576" indent="0" eaLnBrk="1" fontAlgn="auto" hangingPunct="1">
              <a:spcBef>
                <a:spcPts val="580"/>
              </a:spcBef>
              <a:spcAft>
                <a:spcPts val="0"/>
              </a:spcAft>
              <a:buFont typeface="Wingdings 2"/>
              <a:buNone/>
              <a:defRPr/>
            </a:pPr>
            <a:endParaRPr lang="en-US" sz="2400" dirty="0">
              <a:solidFill>
                <a:schemeClr val="tx1">
                  <a:lumMod val="75000"/>
                  <a:lumOff val="25000"/>
                </a:schemeClr>
              </a:solidFill>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9"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6973138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5"/>
          <p:cNvSpPr>
            <a:spLocks noGrp="1"/>
          </p:cNvSpPr>
          <p:nvPr>
            <p:ph type="title"/>
          </p:nvPr>
        </p:nvSpPr>
        <p:spPr>
          <a:xfrm>
            <a:off x="822325" y="758825"/>
            <a:ext cx="7788275" cy="3565525"/>
          </a:xfrm>
        </p:spPr>
        <p:txBody>
          <a:bodyPr/>
          <a:lstStyle/>
          <a:p>
            <a:pPr eaLnBrk="1" fontAlgn="auto" hangingPunct="1">
              <a:spcAft>
                <a:spcPts val="0"/>
              </a:spcAft>
              <a:defRPr/>
            </a:pPr>
            <a:r>
              <a:rPr lang="en-US" sz="7200" dirty="0">
                <a:solidFill>
                  <a:schemeClr val="bg2">
                    <a:lumMod val="25000"/>
                  </a:schemeClr>
                </a:solidFill>
              </a:rPr>
              <a:t>Documentation of STAAR Test Decisions</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2602049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882316" y="719267"/>
            <a:ext cx="7934659" cy="868362"/>
          </a:xfrm>
        </p:spPr>
        <p:txBody>
          <a:bodyPr/>
          <a:lstStyle/>
          <a:p>
            <a:pPr eaLnBrk="1" fontAlgn="auto" hangingPunct="1">
              <a:spcAft>
                <a:spcPts val="0"/>
              </a:spcAft>
              <a:defRPr/>
            </a:pPr>
            <a:r>
              <a:rPr lang="en-US" dirty="0">
                <a:solidFill>
                  <a:schemeClr val="bg2">
                    <a:lumMod val="25000"/>
                  </a:schemeClr>
                </a:solidFill>
              </a:rPr>
              <a:t>Suggested Forms for LPAC Use</a:t>
            </a:r>
          </a:p>
        </p:txBody>
      </p:sp>
      <p:sp>
        <p:nvSpPr>
          <p:cNvPr id="3" name="Content Placeholder 2"/>
          <p:cNvSpPr>
            <a:spLocks noGrp="1"/>
          </p:cNvSpPr>
          <p:nvPr>
            <p:ph idx="1"/>
          </p:nvPr>
        </p:nvSpPr>
        <p:spPr>
          <a:xfrm>
            <a:off x="882316" y="1800726"/>
            <a:ext cx="7347284" cy="3906838"/>
          </a:xfrm>
        </p:spPr>
        <p:txBody>
          <a:bodyPr rtlCol="0">
            <a:normAutofit/>
          </a:bodyPr>
          <a:lstStyle/>
          <a:p>
            <a:pPr marL="274320" indent="-274320" eaLnBrk="1" fontAlgn="auto" hangingPunct="1">
              <a:spcBef>
                <a:spcPts val="580"/>
              </a:spcBef>
              <a:spcAft>
                <a:spcPts val="0"/>
              </a:spcAft>
              <a:buFont typeface="Wingdings 2"/>
              <a:buChar char=""/>
              <a:defRPr/>
            </a:pPr>
            <a:r>
              <a:rPr lang="en-US" sz="2400" i="1" dirty="0">
                <a:solidFill>
                  <a:schemeClr val="bg2">
                    <a:lumMod val="25000"/>
                  </a:schemeClr>
                </a:solidFill>
              </a:rPr>
              <a:t>STAAR Participation and Accommodation, or Designated Support, Decisions</a:t>
            </a:r>
          </a:p>
          <a:p>
            <a:pPr marL="274320" indent="-274320" eaLnBrk="1" fontAlgn="auto" hangingPunct="1">
              <a:spcBef>
                <a:spcPts val="580"/>
              </a:spcBef>
              <a:spcAft>
                <a:spcPts val="0"/>
              </a:spcAft>
              <a:buFont typeface="Wingdings 2"/>
              <a:buChar char=""/>
              <a:defRPr/>
            </a:pPr>
            <a:r>
              <a:rPr lang="en-US" sz="2400" i="1" dirty="0">
                <a:solidFill>
                  <a:schemeClr val="bg2">
                    <a:lumMod val="25000"/>
                  </a:schemeClr>
                </a:solidFill>
              </a:rPr>
              <a:t>Eligibility for STAAR English I Assessment Special Provision</a:t>
            </a:r>
          </a:p>
          <a:p>
            <a:pPr marL="274320" indent="-274320" eaLnBrk="1" fontAlgn="auto" hangingPunct="1">
              <a:spcBef>
                <a:spcPts val="580"/>
              </a:spcBef>
              <a:spcAft>
                <a:spcPts val="0"/>
              </a:spcAft>
              <a:buFont typeface="Wingdings 2"/>
              <a:buChar char=""/>
              <a:defRPr/>
            </a:pPr>
            <a:r>
              <a:rPr lang="en-US" sz="2400" i="1" dirty="0">
                <a:solidFill>
                  <a:schemeClr val="bg2">
                    <a:lumMod val="25000"/>
                  </a:schemeClr>
                </a:solidFill>
              </a:rPr>
              <a:t>Student History Worksheet</a:t>
            </a:r>
          </a:p>
          <a:p>
            <a:pPr marL="274320" indent="-274320" eaLnBrk="1" fontAlgn="auto" hangingPunct="1">
              <a:spcBef>
                <a:spcPts val="580"/>
              </a:spcBef>
              <a:spcAft>
                <a:spcPts val="0"/>
              </a:spcAft>
              <a:buFont typeface="Wingdings 2"/>
              <a:buChar char=""/>
              <a:defRPr/>
            </a:pPr>
            <a:endParaRPr lang="en-US" dirty="0">
              <a:solidFill>
                <a:schemeClr val="bg2">
                  <a:lumMod val="25000"/>
                </a:schemeClr>
              </a:solidFill>
            </a:endParaRPr>
          </a:p>
          <a:p>
            <a:pPr marL="274320" indent="-274320" eaLnBrk="1" fontAlgn="auto" hangingPunct="1">
              <a:spcBef>
                <a:spcPts val="580"/>
              </a:spcBef>
              <a:spcAft>
                <a:spcPts val="0"/>
              </a:spcAft>
              <a:buFont typeface="Wingdings 2"/>
              <a:buChar char=""/>
              <a:defRPr/>
            </a:pPr>
            <a:r>
              <a:rPr lang="en-US" dirty="0">
                <a:solidFill>
                  <a:schemeClr val="bg2">
                    <a:lumMod val="25000"/>
                  </a:schemeClr>
                </a:solidFill>
              </a:rPr>
              <a:t>Forms may be modified and reformatted for local use (Microsoft Word format).</a:t>
            </a:r>
          </a:p>
          <a:p>
            <a:pPr marL="274320" indent="-274320" eaLnBrk="1" fontAlgn="auto" hangingPunct="1">
              <a:spcBef>
                <a:spcPts val="580"/>
              </a:spcBef>
              <a:spcAft>
                <a:spcPts val="0"/>
              </a:spcAft>
              <a:buFont typeface="Wingdings 2"/>
              <a:buChar char=""/>
              <a:defRPr/>
            </a:pPr>
            <a:r>
              <a:rPr lang="en-US" dirty="0">
                <a:solidFill>
                  <a:schemeClr val="bg2">
                    <a:lumMod val="25000"/>
                  </a:schemeClr>
                </a:solidFill>
              </a:rPr>
              <a:t>School districts may require additional supporting documentation and evidence.</a:t>
            </a:r>
          </a:p>
          <a:p>
            <a:pPr marL="0" indent="0" eaLnBrk="1" fontAlgn="auto" hangingPunct="1">
              <a:spcBef>
                <a:spcPts val="580"/>
              </a:spcBef>
              <a:spcAft>
                <a:spcPts val="0"/>
              </a:spcAft>
              <a:buFont typeface="Wingdings 2"/>
              <a:buNone/>
              <a:defRPr/>
            </a:pPr>
            <a:endParaRPr lang="en-US" dirty="0">
              <a:solidFill>
                <a:schemeClr val="tx1">
                  <a:lumMod val="75000"/>
                  <a:lumOff val="25000"/>
                </a:schemeClr>
              </a:solidFill>
            </a:endParaRPr>
          </a:p>
          <a:p>
            <a:pPr marL="36576" indent="0" eaLnBrk="1" fontAlgn="auto" hangingPunct="1">
              <a:spcBef>
                <a:spcPts val="580"/>
              </a:spcBef>
              <a:spcAft>
                <a:spcPts val="0"/>
              </a:spcAft>
              <a:buFont typeface="Wingdings 2"/>
              <a:buNone/>
              <a:defRPr/>
            </a:pPr>
            <a:endParaRPr lang="en-US" dirty="0">
              <a:solidFill>
                <a:schemeClr val="tx1">
                  <a:lumMod val="75000"/>
                  <a:lumOff val="25000"/>
                </a:schemeClr>
              </a:solidFill>
            </a:endParaRPr>
          </a:p>
        </p:txBody>
      </p:sp>
      <p:sp>
        <p:nvSpPr>
          <p:cNvPr id="6" name="TextBox 5" descr="Will be available at &#10;http://www.tea.state.tx.us/student.assessment/ell/lpac/&#10;"/>
          <p:cNvSpPr txBox="1"/>
          <p:nvPr/>
        </p:nvSpPr>
        <p:spPr>
          <a:xfrm>
            <a:off x="76200" y="5458326"/>
            <a:ext cx="8991600" cy="708025"/>
          </a:xfrm>
          <a:prstGeom prst="rect">
            <a:avLst/>
          </a:prstGeom>
          <a:noFill/>
        </p:spPr>
        <p:txBody>
          <a:bodyPr>
            <a:spAutoFit/>
          </a:bodyPr>
          <a:lstStyle/>
          <a:p>
            <a:pPr algn="ctr" eaLnBrk="1" fontAlgn="auto" hangingPunct="1">
              <a:spcBef>
                <a:spcPts val="0"/>
              </a:spcBef>
              <a:spcAft>
                <a:spcPts val="0"/>
              </a:spcAft>
              <a:defRPr/>
            </a:pPr>
            <a:r>
              <a:rPr lang="en-US" dirty="0">
                <a:solidFill>
                  <a:srgbClr val="EC891C"/>
                </a:solidFill>
                <a:latin typeface="+mn-lt"/>
              </a:rPr>
              <a:t>These documents will be posted at: </a:t>
            </a:r>
            <a:r>
              <a:rPr lang="en-US" sz="2000" dirty="0">
                <a:solidFill>
                  <a:schemeClr val="accent1"/>
                </a:solidFill>
                <a:latin typeface="+mn-lt"/>
                <a:hlinkClick r:id="rId3"/>
              </a:rPr>
              <a:t>http://tea.texas.gov/student.assessment/ell/lpac/</a:t>
            </a:r>
            <a:endParaRPr lang="en-US" sz="2000" dirty="0">
              <a:solidFill>
                <a:schemeClr val="accent1"/>
              </a:solidFill>
              <a:latin typeface="+mn-lt"/>
            </a:endParaRPr>
          </a:p>
          <a:p>
            <a:pPr algn="ctr" eaLnBrk="1" fontAlgn="auto" hangingPunct="1">
              <a:spcBef>
                <a:spcPts val="0"/>
              </a:spcBef>
              <a:spcAft>
                <a:spcPts val="0"/>
              </a:spcAft>
              <a:defRPr/>
            </a:pPr>
            <a:r>
              <a:rPr lang="en-US" sz="2000" dirty="0">
                <a:solidFill>
                  <a:schemeClr val="accent1"/>
                </a:solidFill>
                <a:latin typeface="+mn-lt"/>
              </a:rPr>
              <a:t>                                          </a:t>
            </a:r>
          </a:p>
        </p:txBody>
      </p:sp>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9"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2099156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idx="4294967295"/>
          </p:nvPr>
        </p:nvSpPr>
        <p:spPr>
          <a:xfrm>
            <a:off x="381000" y="274638"/>
            <a:ext cx="8763000" cy="639762"/>
          </a:xfrm>
        </p:spPr>
        <p:txBody>
          <a:bodyPr>
            <a:normAutofit fontScale="90000"/>
          </a:bodyPr>
          <a:lstStyle/>
          <a:p>
            <a:pPr eaLnBrk="1" fontAlgn="auto" hangingPunct="1">
              <a:spcAft>
                <a:spcPts val="0"/>
              </a:spcAft>
              <a:defRPr/>
            </a:pPr>
            <a:r>
              <a:rPr lang="en-US" sz="3200" i="1" dirty="0">
                <a:solidFill>
                  <a:schemeClr val="bg2">
                    <a:lumMod val="25000"/>
                  </a:schemeClr>
                </a:solidFill>
              </a:rPr>
              <a:t>STAAR Participation and </a:t>
            </a:r>
            <a:br>
              <a:rPr lang="en-US" sz="3200" i="1" dirty="0">
                <a:solidFill>
                  <a:schemeClr val="bg2">
                    <a:lumMod val="25000"/>
                  </a:schemeClr>
                </a:solidFill>
              </a:rPr>
            </a:br>
            <a:r>
              <a:rPr lang="en-US" sz="3200" i="1" dirty="0">
                <a:solidFill>
                  <a:schemeClr val="bg2">
                    <a:lumMod val="25000"/>
                  </a:schemeClr>
                </a:solidFill>
              </a:rPr>
              <a:t>Accommodation Decisions</a:t>
            </a:r>
          </a:p>
        </p:txBody>
      </p:sp>
      <p:sp>
        <p:nvSpPr>
          <p:cNvPr id="9" name="Explosion: 14 Points 8"/>
          <p:cNvSpPr/>
          <p:nvPr/>
        </p:nvSpPr>
        <p:spPr>
          <a:xfrm rot="2076265">
            <a:off x="7488238" y="349250"/>
            <a:ext cx="1320800" cy="92868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dirty="0"/>
              <a:t>Updated</a:t>
            </a:r>
          </a:p>
        </p:txBody>
      </p:sp>
      <p:pic>
        <p:nvPicPr>
          <p:cNvPr id="9318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950" y="1276350"/>
            <a:ext cx="7793038"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0"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7690673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374650"/>
            <a:ext cx="808990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7"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8587725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6075"/>
            <a:ext cx="8458200"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7123367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950" y="762000"/>
            <a:ext cx="827405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7"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
        <p:nvSpPr>
          <p:cNvPr id="2" name="TextBox 1">
            <a:extLst>
              <a:ext uri="{FF2B5EF4-FFF2-40B4-BE49-F238E27FC236}">
                <a16:creationId xmlns="" xmlns:a16="http://schemas.microsoft.com/office/drawing/2014/main" id="{4672A39D-5AAF-4E48-AAA8-9E7C1E8843B9}"/>
              </a:ext>
            </a:extLst>
          </p:cNvPr>
          <p:cNvSpPr txBox="1"/>
          <p:nvPr/>
        </p:nvSpPr>
        <p:spPr>
          <a:xfrm>
            <a:off x="753573" y="4664598"/>
            <a:ext cx="1827582" cy="307777"/>
          </a:xfrm>
          <a:prstGeom prst="rect">
            <a:avLst/>
          </a:prstGeom>
          <a:solidFill>
            <a:schemeClr val="accent2">
              <a:lumMod val="20000"/>
              <a:lumOff val="80000"/>
            </a:schemeClr>
          </a:solidFill>
          <a:ln>
            <a:solidFill>
              <a:schemeClr val="accent2"/>
            </a:solidFill>
          </a:ln>
        </p:spPr>
        <p:txBody>
          <a:bodyPr wrap="square" rtlCol="0">
            <a:spAutoFit/>
          </a:bodyPr>
          <a:lstStyle/>
          <a:p>
            <a:r>
              <a:rPr lang="en-US" sz="1400" b="1" dirty="0"/>
              <a:t>All required members</a:t>
            </a:r>
          </a:p>
        </p:txBody>
      </p:sp>
    </p:spTree>
    <p:extLst>
      <p:ext uri="{BB962C8B-B14F-4D97-AF65-F5344CB8AC3E}">
        <p14:creationId xmlns:p14="http://schemas.microsoft.com/office/powerpoint/2010/main" val="8157063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838200" y="354514"/>
            <a:ext cx="8153400" cy="1143000"/>
          </a:xfrm>
        </p:spPr>
        <p:txBody>
          <a:bodyPr>
            <a:normAutofit fontScale="90000"/>
          </a:bodyPr>
          <a:lstStyle/>
          <a:p>
            <a:pPr eaLnBrk="1" fontAlgn="auto" hangingPunct="1">
              <a:spcAft>
                <a:spcPts val="0"/>
              </a:spcAft>
              <a:defRPr/>
            </a:pPr>
            <a:r>
              <a:rPr lang="en-US" i="1" dirty="0">
                <a:solidFill>
                  <a:schemeClr val="bg2">
                    <a:lumMod val="25000"/>
                  </a:schemeClr>
                </a:solidFill>
              </a:rPr>
              <a:t>Eligibility for STAAR English I Assessment Special Provision</a:t>
            </a:r>
          </a:p>
        </p:txBody>
      </p:sp>
      <p:sp>
        <p:nvSpPr>
          <p:cNvPr id="96259" name="Content Placeholder 4"/>
          <p:cNvSpPr>
            <a:spLocks noGrp="1"/>
          </p:cNvSpPr>
          <p:nvPr>
            <p:ph idx="1"/>
          </p:nvPr>
        </p:nvSpPr>
        <p:spPr>
          <a:xfrm>
            <a:off x="838200" y="1832812"/>
            <a:ext cx="7010400" cy="2598738"/>
          </a:xfrm>
        </p:spPr>
        <p:txBody>
          <a:bodyPr>
            <a:noAutofit/>
          </a:bodyPr>
          <a:lstStyle/>
          <a:p>
            <a:pPr marL="273050" indent="-273050" eaLnBrk="1" hangingPunct="1">
              <a:spcBef>
                <a:spcPts val="575"/>
              </a:spcBef>
              <a:spcAft>
                <a:spcPct val="0"/>
              </a:spcAft>
              <a:buFont typeface="Wingdings 2" panose="05020102010507070707" pitchFamily="18" charset="2"/>
              <a:buChar char=""/>
              <a:defRPr/>
            </a:pPr>
            <a:r>
              <a:rPr lang="en-US" altLang="en-US" sz="2400" dirty="0">
                <a:solidFill>
                  <a:schemeClr val="bg2">
                    <a:lumMod val="25000"/>
                  </a:schemeClr>
                </a:solidFill>
              </a:rPr>
              <a:t>The form includes TAC special provision and eligibility criteria.</a:t>
            </a:r>
          </a:p>
          <a:p>
            <a:pPr marL="273050" indent="-273050" eaLnBrk="1" hangingPunct="1">
              <a:spcBef>
                <a:spcPts val="575"/>
              </a:spcBef>
              <a:spcAft>
                <a:spcPct val="0"/>
              </a:spcAft>
              <a:buFont typeface="Wingdings 2" panose="05020102010507070707" pitchFamily="18" charset="2"/>
              <a:buChar char=""/>
              <a:defRPr/>
            </a:pPr>
            <a:r>
              <a:rPr lang="en-US" altLang="en-US" sz="2400" dirty="0">
                <a:solidFill>
                  <a:schemeClr val="bg2">
                    <a:lumMod val="25000"/>
                  </a:schemeClr>
                </a:solidFill>
              </a:rPr>
              <a:t>Course participation (semester or school year) and assessment date must be documented for each ELL that meets eligibility criteria.</a:t>
            </a:r>
          </a:p>
          <a:p>
            <a:pPr marL="273050" indent="-273050" eaLnBrk="1" hangingPunct="1">
              <a:spcBef>
                <a:spcPts val="575"/>
              </a:spcBef>
              <a:spcAft>
                <a:spcPct val="0"/>
              </a:spcAft>
              <a:buFont typeface="Wingdings 2" panose="05020102010507070707" pitchFamily="18" charset="2"/>
              <a:buChar char=""/>
              <a:defRPr/>
            </a:pPr>
            <a:r>
              <a:rPr lang="en-US" altLang="en-US" sz="2400" dirty="0">
                <a:solidFill>
                  <a:schemeClr val="bg2">
                    <a:lumMod val="25000"/>
                  </a:schemeClr>
                </a:solidFill>
              </a:rPr>
              <a:t>Documentation must be completed and discussed with student as close to the time of the assessment as possible.</a:t>
            </a:r>
          </a:p>
          <a:p>
            <a:pPr marL="273050" indent="-273050" eaLnBrk="1" hangingPunct="1">
              <a:spcBef>
                <a:spcPts val="575"/>
              </a:spcBef>
              <a:spcAft>
                <a:spcPct val="0"/>
              </a:spcAft>
              <a:buFont typeface="Wingdings 2" panose="05020102010507070707" pitchFamily="18" charset="2"/>
              <a:buChar char=""/>
              <a:defRPr/>
            </a:pPr>
            <a:r>
              <a:rPr lang="en-US" altLang="en-US" sz="2400" dirty="0">
                <a:solidFill>
                  <a:schemeClr val="bg2">
                    <a:lumMod val="25000"/>
                  </a:schemeClr>
                </a:solidFill>
              </a:rPr>
              <a:t>Special provision only applies when student meets eligibility criteria </a:t>
            </a:r>
            <a:r>
              <a:rPr lang="en-US" altLang="en-US" sz="2400" u="sng" dirty="0">
                <a:solidFill>
                  <a:schemeClr val="bg2">
                    <a:lumMod val="25000"/>
                  </a:schemeClr>
                </a:solidFill>
              </a:rPr>
              <a:t>and</a:t>
            </a:r>
            <a:r>
              <a:rPr lang="en-US" altLang="en-US" sz="2400" dirty="0">
                <a:solidFill>
                  <a:schemeClr val="bg2">
                    <a:lumMod val="25000"/>
                  </a:schemeClr>
                </a:solidFill>
              </a:rPr>
              <a:t> passes the course.</a:t>
            </a:r>
          </a:p>
          <a:p>
            <a:pPr marL="273050" indent="-273050" eaLnBrk="1" hangingPunct="1">
              <a:spcBef>
                <a:spcPts val="575"/>
              </a:spcBef>
              <a:spcAft>
                <a:spcPct val="0"/>
              </a:spcAft>
              <a:buFont typeface="Wingdings 2" panose="05020102010507070707" pitchFamily="18" charset="2"/>
              <a:buChar char=""/>
              <a:defRPr/>
            </a:pPr>
            <a:endParaRPr lang="en-US" altLang="en-US" sz="2400" dirty="0"/>
          </a:p>
          <a:p>
            <a:pPr marL="273050" indent="-273050" eaLnBrk="1" hangingPunct="1">
              <a:spcBef>
                <a:spcPts val="575"/>
              </a:spcBef>
              <a:spcAft>
                <a:spcPct val="0"/>
              </a:spcAft>
              <a:buFont typeface="Wingdings 2" panose="05020102010507070707" pitchFamily="18" charset="2"/>
              <a:buChar char=""/>
              <a:defRPr/>
            </a:pPr>
            <a:endParaRPr lang="en-US" altLang="en-US" sz="2400" dirty="0"/>
          </a:p>
        </p:txBody>
      </p:sp>
      <p:sp>
        <p:nvSpPr>
          <p:cNvPr id="6" name="TextBox 5"/>
          <p:cNvSpPr txBox="1"/>
          <p:nvPr/>
        </p:nvSpPr>
        <p:spPr>
          <a:xfrm>
            <a:off x="685800" y="5554494"/>
            <a:ext cx="7375451" cy="584200"/>
          </a:xfrm>
          <a:prstGeom prst="rect">
            <a:avLst/>
          </a:prstGeom>
          <a:solidFill>
            <a:schemeClr val="bg1"/>
          </a:solidFill>
          <a:ln w="22225">
            <a:solidFill>
              <a:srgbClr val="EC891C"/>
            </a:solidFill>
          </a:ln>
        </p:spPr>
        <p:txBody>
          <a:bodyPr wrap="square">
            <a:spAutoFit/>
          </a:bodyPr>
          <a:lstStyle>
            <a:defPPr>
              <a:defRPr lang="en-US"/>
            </a:defPPr>
            <a:lvl1pPr>
              <a:defRPr sz="1600"/>
            </a:lvl1pPr>
          </a:lstStyle>
          <a:p>
            <a:pPr eaLnBrk="1" fontAlgn="auto" hangingPunct="1">
              <a:spcBef>
                <a:spcPts val="0"/>
              </a:spcBef>
              <a:spcAft>
                <a:spcPts val="0"/>
              </a:spcAft>
              <a:defRPr/>
            </a:pPr>
            <a:r>
              <a:rPr lang="en-US" b="1" dirty="0">
                <a:solidFill>
                  <a:srgbClr val="EC891C"/>
                </a:solidFill>
                <a:latin typeface="+mn-lt"/>
              </a:rPr>
              <a:t>The student may opt to retake the assessment during any scheduled administration if the student passes the course but fails to meet the passing standard.</a:t>
            </a: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9"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406690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953690" y="834360"/>
            <a:ext cx="7239000" cy="746125"/>
          </a:xfrm>
        </p:spPr>
        <p:txBody>
          <a:bodyPr/>
          <a:lstStyle/>
          <a:p>
            <a:pPr eaLnBrk="1" fontAlgn="auto" hangingPunct="1">
              <a:spcAft>
                <a:spcPts val="0"/>
              </a:spcAft>
              <a:defRPr/>
            </a:pPr>
            <a:r>
              <a:rPr lang="en-US" i="1" dirty="0">
                <a:solidFill>
                  <a:schemeClr val="bg2">
                    <a:lumMod val="25000"/>
                  </a:schemeClr>
                </a:solidFill>
              </a:rPr>
              <a:t>Student History Worksheet</a:t>
            </a:r>
          </a:p>
        </p:txBody>
      </p:sp>
      <p:sp>
        <p:nvSpPr>
          <p:cNvPr id="98307" name="Content Placeholder 2"/>
          <p:cNvSpPr>
            <a:spLocks noGrp="1"/>
          </p:cNvSpPr>
          <p:nvPr>
            <p:ph idx="1"/>
          </p:nvPr>
        </p:nvSpPr>
        <p:spPr>
          <a:xfrm>
            <a:off x="762000" y="1981200"/>
            <a:ext cx="7467600" cy="3962400"/>
          </a:xfrm>
        </p:spPr>
        <p:txBody>
          <a:bodyPr>
            <a:normAutofit/>
          </a:bodyPr>
          <a:lstStyle/>
          <a:p>
            <a:pPr eaLnBrk="1" hangingPunct="1">
              <a:spcBef>
                <a:spcPts val="575"/>
              </a:spcBef>
              <a:buFont typeface="Wingdings 2" panose="05020102010507070707" pitchFamily="18" charset="2"/>
              <a:buChar char=""/>
              <a:defRPr/>
            </a:pPr>
            <a:r>
              <a:rPr lang="en-US" altLang="en-US" sz="2400" dirty="0">
                <a:solidFill>
                  <a:schemeClr val="bg2">
                    <a:lumMod val="25000"/>
                  </a:schemeClr>
                </a:solidFill>
              </a:rPr>
              <a:t> Multiple-year student record of —</a:t>
            </a:r>
          </a:p>
          <a:p>
            <a:pPr lvl="1" eaLnBrk="1" hangingPunct="1">
              <a:spcBef>
                <a:spcPts val="375"/>
              </a:spcBef>
              <a:buFont typeface="Courier New" panose="02070309020205020404" pitchFamily="49" charset="0"/>
              <a:buChar char="o"/>
              <a:defRPr/>
            </a:pPr>
            <a:r>
              <a:rPr lang="en-US" altLang="en-US" sz="2000" dirty="0">
                <a:solidFill>
                  <a:schemeClr val="bg2">
                    <a:lumMod val="25000"/>
                  </a:schemeClr>
                </a:solidFill>
              </a:rPr>
              <a:t>number of school years of enrollment in U.S. </a:t>
            </a:r>
          </a:p>
          <a:p>
            <a:pPr lvl="1" eaLnBrk="1" hangingPunct="1">
              <a:spcBef>
                <a:spcPts val="375"/>
              </a:spcBef>
              <a:buFont typeface="Courier New" panose="02070309020205020404" pitchFamily="49" charset="0"/>
              <a:buChar char="o"/>
              <a:defRPr/>
            </a:pPr>
            <a:r>
              <a:rPr lang="en-US" altLang="en-US" sz="2000" dirty="0">
                <a:solidFill>
                  <a:schemeClr val="bg2">
                    <a:lumMod val="25000"/>
                  </a:schemeClr>
                </a:solidFill>
              </a:rPr>
              <a:t>TELPAS reading rating </a:t>
            </a:r>
          </a:p>
          <a:p>
            <a:pPr lvl="1" eaLnBrk="1" hangingPunct="1">
              <a:spcBef>
                <a:spcPts val="375"/>
              </a:spcBef>
              <a:buFont typeface="Courier New" panose="02070309020205020404" pitchFamily="49" charset="0"/>
              <a:buChar char="o"/>
              <a:defRPr/>
            </a:pPr>
            <a:r>
              <a:rPr lang="en-US" altLang="en-US" sz="2000" dirty="0">
                <a:solidFill>
                  <a:schemeClr val="bg2">
                    <a:lumMod val="25000"/>
                  </a:schemeClr>
                </a:solidFill>
              </a:rPr>
              <a:t>test decisions</a:t>
            </a:r>
          </a:p>
          <a:p>
            <a:pPr lvl="1" eaLnBrk="1" hangingPunct="1">
              <a:spcBef>
                <a:spcPts val="375"/>
              </a:spcBef>
              <a:buFont typeface="Courier New" panose="02070309020205020404" pitchFamily="49" charset="0"/>
              <a:buChar char="o"/>
              <a:defRPr/>
            </a:pPr>
            <a:r>
              <a:rPr lang="en-US" altLang="en-US" sz="2000" dirty="0">
                <a:solidFill>
                  <a:schemeClr val="bg2">
                    <a:lumMod val="25000"/>
                  </a:schemeClr>
                </a:solidFill>
              </a:rPr>
              <a:t>whether student has been enrolled for 60 consecutive school days in a school year</a:t>
            </a:r>
          </a:p>
          <a:p>
            <a:pPr eaLnBrk="1" hangingPunct="1">
              <a:spcBef>
                <a:spcPts val="575"/>
              </a:spcBef>
              <a:buFont typeface="Wingdings 2" panose="05020102010507070707" pitchFamily="18" charset="2"/>
              <a:buChar char=""/>
              <a:defRPr/>
            </a:pPr>
            <a:r>
              <a:rPr lang="en-US" altLang="en-US" sz="2400" dirty="0">
                <a:solidFill>
                  <a:schemeClr val="bg2">
                    <a:lumMod val="25000"/>
                  </a:schemeClr>
                </a:solidFill>
              </a:rPr>
              <a:t> Includes signature and date area for each year’</a:t>
            </a:r>
            <a:r>
              <a:rPr lang="en-US" altLang="ja-JP" sz="2400" dirty="0">
                <a:solidFill>
                  <a:schemeClr val="bg2">
                    <a:lumMod val="25000"/>
                  </a:schemeClr>
                </a:solidFill>
              </a:rPr>
              <a:t>s updated Years in U.S. Schools information to help ensure annual accuracy of this important data collection</a:t>
            </a:r>
          </a:p>
          <a:p>
            <a:pPr eaLnBrk="1" hangingPunct="1">
              <a:spcBef>
                <a:spcPts val="575"/>
              </a:spcBef>
              <a:buFont typeface="Wingdings 2" panose="05020102010507070707" pitchFamily="18" charset="2"/>
              <a:buNone/>
              <a:defRPr/>
            </a:pPr>
            <a:endParaRPr lang="en-US" altLang="en-US" sz="2400" dirty="0">
              <a:latin typeface="Gill Sans MT" panose="020B0502020104020203" pitchFamily="34" charset="0"/>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1608711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5"/>
          <p:cNvSpPr>
            <a:spLocks noGrp="1"/>
          </p:cNvSpPr>
          <p:nvPr>
            <p:ph type="title"/>
          </p:nvPr>
        </p:nvSpPr>
        <p:spPr>
          <a:xfrm>
            <a:off x="822325" y="758825"/>
            <a:ext cx="7543800" cy="3565525"/>
          </a:xfrm>
        </p:spPr>
        <p:txBody>
          <a:bodyPr/>
          <a:lstStyle/>
          <a:p>
            <a:pPr eaLnBrk="1" fontAlgn="auto" hangingPunct="1">
              <a:spcAft>
                <a:spcPts val="0"/>
              </a:spcAft>
              <a:defRPr/>
            </a:pPr>
            <a:r>
              <a:rPr lang="en-US" dirty="0">
                <a:solidFill>
                  <a:schemeClr val="bg2">
                    <a:lumMod val="25000"/>
                  </a:schemeClr>
                </a:solidFill>
              </a:rPr>
              <a:t>TELPAS</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946937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a:spLocks noGrp="1"/>
          </p:cNvSpPr>
          <p:nvPr>
            <p:ph type="title"/>
          </p:nvPr>
        </p:nvSpPr>
        <p:spPr>
          <a:xfrm>
            <a:off x="822325" y="758825"/>
            <a:ext cx="7543800" cy="3565525"/>
          </a:xfrm>
        </p:spPr>
        <p:txBody>
          <a:bodyPr/>
          <a:lstStyle/>
          <a:p>
            <a:pPr eaLnBrk="1" fontAlgn="auto" hangingPunct="1">
              <a:spcAft>
                <a:spcPts val="0"/>
              </a:spcAft>
              <a:defRPr/>
            </a:pPr>
            <a:r>
              <a:rPr lang="en-US" dirty="0">
                <a:solidFill>
                  <a:schemeClr val="bg2">
                    <a:lumMod val="25000"/>
                  </a:schemeClr>
                </a:solidFill>
              </a:rPr>
              <a:t>Participation Decisions</a:t>
            </a: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4614346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a:solidFill>
                  <a:schemeClr val="bg2">
                    <a:lumMod val="25000"/>
                  </a:schemeClr>
                </a:solidFill>
              </a:rPr>
              <a:t>Changes to 2018 Accessibility Features that include TELPAS</a:t>
            </a:r>
          </a:p>
        </p:txBody>
      </p:sp>
      <p:sp>
        <p:nvSpPr>
          <p:cNvPr id="3" name="Content Placeholder 2"/>
          <p:cNvSpPr>
            <a:spLocks noGrp="1"/>
          </p:cNvSpPr>
          <p:nvPr>
            <p:ph idx="1"/>
          </p:nvPr>
        </p:nvSpPr>
        <p:spPr/>
        <p:txBody>
          <a:bodyPr/>
          <a:lstStyle/>
          <a:p>
            <a:pPr marL="0" indent="0">
              <a:buFont typeface="Calibri" panose="020F0502020204030204" pitchFamily="34" charset="0"/>
              <a:buNone/>
              <a:defRPr/>
            </a:pPr>
            <a:r>
              <a:rPr lang="en-US" sz="2400" dirty="0">
                <a:solidFill>
                  <a:schemeClr val="bg2">
                    <a:lumMod val="25000"/>
                  </a:schemeClr>
                </a:solidFill>
              </a:rPr>
              <a:t>Additional assistive tools  </a:t>
            </a:r>
          </a:p>
          <a:p>
            <a:pPr lvl="1">
              <a:buFont typeface="Calibri" panose="020F0502020204030204" pitchFamily="34" charset="0"/>
              <a:buChar char="◦"/>
              <a:defRPr/>
            </a:pPr>
            <a:r>
              <a:rPr lang="en-US" sz="2400" dirty="0">
                <a:solidFill>
                  <a:schemeClr val="bg2">
                    <a:lumMod val="25000"/>
                  </a:schemeClr>
                </a:solidFill>
              </a:rPr>
              <a:t>amplification devices (e.g., speakers, frequency-modulated [FM] systems) </a:t>
            </a:r>
          </a:p>
          <a:p>
            <a:pPr lvl="1">
              <a:buFont typeface="Calibri" panose="020F0502020204030204" pitchFamily="34" charset="0"/>
              <a:buChar char="◦"/>
              <a:defRPr/>
            </a:pPr>
            <a:r>
              <a:rPr lang="en-US" sz="2400" dirty="0">
                <a:solidFill>
                  <a:schemeClr val="bg2">
                    <a:lumMod val="25000"/>
                  </a:schemeClr>
                </a:solidFill>
              </a:rPr>
              <a:t>projection devices (e.g., closed-circuit televisions [CCTVs] or LCD projectors for online tests) </a:t>
            </a:r>
          </a:p>
          <a:p>
            <a:pPr marL="0" indent="0">
              <a:buFont typeface="Calibri" panose="020F0502020204030204" pitchFamily="34" charset="0"/>
              <a:buNone/>
              <a:defRPr/>
            </a:pPr>
            <a:r>
              <a:rPr lang="en-US" sz="2400" dirty="0">
                <a:solidFill>
                  <a:schemeClr val="bg2">
                    <a:lumMod val="25000"/>
                  </a:schemeClr>
                </a:solidFill>
              </a:rPr>
              <a:t>Photocopying or enlarging the following non-secure test materials (applies to approved paper only): </a:t>
            </a:r>
          </a:p>
          <a:p>
            <a:pPr lvl="1">
              <a:buFont typeface="Calibri" panose="020F0502020204030204" pitchFamily="34" charset="0"/>
              <a:buChar char="◦"/>
              <a:defRPr/>
            </a:pPr>
            <a:r>
              <a:rPr lang="en-US" sz="2400" dirty="0">
                <a:solidFill>
                  <a:schemeClr val="bg2">
                    <a:lumMod val="25000"/>
                  </a:schemeClr>
                </a:solidFill>
              </a:rPr>
              <a:t>test administration directions </a:t>
            </a:r>
          </a:p>
          <a:p>
            <a:pPr lvl="1">
              <a:buFont typeface="Calibri" panose="020F0502020204030204" pitchFamily="34" charset="0"/>
              <a:buChar char="◦"/>
              <a:defRPr/>
            </a:pPr>
            <a:r>
              <a:rPr lang="en-US" sz="2400" dirty="0">
                <a:solidFill>
                  <a:schemeClr val="bg2">
                    <a:lumMod val="25000"/>
                  </a:schemeClr>
                </a:solidFill>
              </a:rPr>
              <a:t>blank answer documents </a:t>
            </a:r>
          </a:p>
          <a:p>
            <a:pPr>
              <a:buFont typeface="Calibri" panose="020F0502020204030204" pitchFamily="34" charset="0"/>
              <a:buChar char=" "/>
              <a:defRPr/>
            </a:pPr>
            <a:endParaRPr lang="en-US" dirty="0"/>
          </a:p>
        </p:txBody>
      </p:sp>
      <p:sp>
        <p:nvSpPr>
          <p:cNvPr id="7" name="TextBox 6"/>
          <p:cNvSpPr txBox="1"/>
          <p:nvPr/>
        </p:nvSpPr>
        <p:spPr>
          <a:xfrm>
            <a:off x="914400" y="5627688"/>
            <a:ext cx="6934200" cy="369887"/>
          </a:xfrm>
          <a:prstGeom prst="rect">
            <a:avLst/>
          </a:prstGeom>
          <a:noFill/>
          <a:ln w="22225">
            <a:solidFill>
              <a:srgbClr val="EC891C"/>
            </a:solidFill>
          </a:ln>
        </p:spPr>
        <p:txBody>
          <a:bodyPr>
            <a:spAutoFit/>
          </a:bodyPr>
          <a:lstStyle/>
          <a:p>
            <a:pPr>
              <a:defRPr/>
            </a:pPr>
            <a:r>
              <a:rPr lang="en-US" b="1" dirty="0">
                <a:solidFill>
                  <a:srgbClr val="EC891C"/>
                </a:solidFill>
                <a:latin typeface="+mn-lt"/>
              </a:rPr>
              <a:t>Note: These accessibility features were previously designated supports. </a:t>
            </a:r>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0"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4113125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7338"/>
            <a:ext cx="7543800" cy="1449387"/>
          </a:xfrm>
        </p:spPr>
        <p:txBody>
          <a:bodyPr/>
          <a:lstStyle/>
          <a:p>
            <a:pPr eaLnBrk="1" fontAlgn="auto" hangingPunct="1">
              <a:spcAft>
                <a:spcPts val="0"/>
              </a:spcAft>
              <a:defRPr/>
            </a:pPr>
            <a:r>
              <a:rPr lang="en-US" dirty="0">
                <a:solidFill>
                  <a:schemeClr val="bg2">
                    <a:lumMod val="25000"/>
                  </a:schemeClr>
                </a:solidFill>
              </a:rPr>
              <a:t>Designated Supports     </a:t>
            </a:r>
          </a:p>
        </p:txBody>
      </p:sp>
      <p:sp>
        <p:nvSpPr>
          <p:cNvPr id="103427" name="Content Placeholder 2"/>
          <p:cNvSpPr>
            <a:spLocks noGrp="1"/>
          </p:cNvSpPr>
          <p:nvPr>
            <p:ph sz="half" idx="1"/>
          </p:nvPr>
        </p:nvSpPr>
        <p:spPr>
          <a:xfrm>
            <a:off x="304800" y="1846263"/>
            <a:ext cx="3916363" cy="3411537"/>
          </a:xfrm>
        </p:spPr>
        <p:txBody>
          <a:bodyPr/>
          <a:lstStyle/>
          <a:p>
            <a:pPr eaLnBrk="1" hangingPunct="1">
              <a:lnSpc>
                <a:spcPct val="120000"/>
              </a:lnSpc>
              <a:spcBef>
                <a:spcPts val="1000"/>
              </a:spcBef>
              <a:spcAft>
                <a:spcPct val="0"/>
              </a:spcAft>
              <a:buFont typeface="Arial" panose="020B0604020202020204" pitchFamily="34" charset="0"/>
              <a:buNone/>
              <a:defRPr/>
            </a:pPr>
            <a:r>
              <a:rPr lang="en-US" altLang="en-US" sz="1800" dirty="0">
                <a:solidFill>
                  <a:schemeClr val="bg2">
                    <a:lumMod val="25000"/>
                  </a:schemeClr>
                </a:solidFill>
              </a:rPr>
              <a:t>Designated supports for TELPAS include: </a:t>
            </a:r>
          </a:p>
          <a:p>
            <a:pPr lvl="1" eaLnBrk="1" hangingPunct="1">
              <a:lnSpc>
                <a:spcPct val="120000"/>
              </a:lnSpc>
              <a:spcBef>
                <a:spcPts val="500"/>
              </a:spcBef>
              <a:spcAft>
                <a:spcPct val="0"/>
              </a:spcAft>
              <a:buFont typeface="Arial" panose="020B0604020202020204" pitchFamily="34" charset="0"/>
              <a:buChar char="•"/>
              <a:defRPr/>
            </a:pPr>
            <a:r>
              <a:rPr lang="en-US" altLang="en-US" sz="1600" dirty="0">
                <a:solidFill>
                  <a:schemeClr val="bg2">
                    <a:lumMod val="25000"/>
                  </a:schemeClr>
                </a:solidFill>
              </a:rPr>
              <a:t>Basic Transcribing</a:t>
            </a:r>
          </a:p>
          <a:p>
            <a:pPr lvl="1" eaLnBrk="1" hangingPunct="1">
              <a:lnSpc>
                <a:spcPct val="120000"/>
              </a:lnSpc>
              <a:spcBef>
                <a:spcPts val="500"/>
              </a:spcBef>
              <a:spcAft>
                <a:spcPct val="0"/>
              </a:spcAft>
              <a:buFont typeface="Arial" panose="020B0604020202020204" pitchFamily="34" charset="0"/>
              <a:buChar char="•"/>
              <a:defRPr/>
            </a:pPr>
            <a:r>
              <a:rPr lang="en-US" altLang="en-US" sz="1600" dirty="0">
                <a:solidFill>
                  <a:schemeClr val="bg2">
                    <a:lumMod val="25000"/>
                  </a:schemeClr>
                </a:solidFill>
              </a:rPr>
              <a:t>Individualized Structured Reminders</a:t>
            </a:r>
          </a:p>
          <a:p>
            <a:pPr lvl="1" eaLnBrk="1" hangingPunct="1">
              <a:lnSpc>
                <a:spcPct val="120000"/>
              </a:lnSpc>
              <a:spcBef>
                <a:spcPts val="500"/>
              </a:spcBef>
              <a:spcAft>
                <a:spcPct val="0"/>
              </a:spcAft>
              <a:buFont typeface="Arial" panose="020B0604020202020204" pitchFamily="34" charset="0"/>
              <a:buChar char="•"/>
              <a:defRPr/>
            </a:pPr>
            <a:r>
              <a:rPr lang="en-US" altLang="en-US" sz="1600" dirty="0">
                <a:solidFill>
                  <a:schemeClr val="bg2">
                    <a:lumMod val="25000"/>
                  </a:schemeClr>
                </a:solidFill>
              </a:rPr>
              <a:t>Large Print (approved paper only)</a:t>
            </a:r>
          </a:p>
          <a:p>
            <a:pPr lvl="1" eaLnBrk="1" hangingPunct="1">
              <a:lnSpc>
                <a:spcPct val="120000"/>
              </a:lnSpc>
              <a:spcBef>
                <a:spcPts val="500"/>
              </a:spcBef>
              <a:spcAft>
                <a:spcPct val="0"/>
              </a:spcAft>
              <a:buFont typeface="Arial" panose="020B0604020202020204" pitchFamily="34" charset="0"/>
              <a:buChar char="•"/>
              <a:defRPr/>
            </a:pPr>
            <a:r>
              <a:rPr lang="en-US" altLang="en-US" sz="1600" dirty="0">
                <a:solidFill>
                  <a:schemeClr val="bg2">
                    <a:lumMod val="25000"/>
                  </a:schemeClr>
                </a:solidFill>
              </a:rPr>
              <a:t>Manipulating Test Materials </a:t>
            </a:r>
          </a:p>
          <a:p>
            <a:pPr lvl="1" eaLnBrk="1" hangingPunct="1">
              <a:lnSpc>
                <a:spcPct val="120000"/>
              </a:lnSpc>
              <a:spcBef>
                <a:spcPts val="500"/>
              </a:spcBef>
              <a:spcAft>
                <a:spcPct val="0"/>
              </a:spcAft>
              <a:buFont typeface="Arial" panose="020B0604020202020204" pitchFamily="34" charset="0"/>
              <a:buChar char="•"/>
              <a:defRPr/>
            </a:pPr>
            <a:r>
              <a:rPr lang="en-US" altLang="en-US" sz="1600" dirty="0">
                <a:solidFill>
                  <a:srgbClr val="EC891C"/>
                </a:solidFill>
              </a:rPr>
              <a:t>Spelling Assistance (new) </a:t>
            </a:r>
          </a:p>
          <a:p>
            <a:pPr lvl="1" eaLnBrk="1" hangingPunct="1">
              <a:lnSpc>
                <a:spcPct val="120000"/>
              </a:lnSpc>
              <a:spcBef>
                <a:spcPts val="500"/>
              </a:spcBef>
              <a:spcAft>
                <a:spcPct val="0"/>
              </a:spcAft>
              <a:buFont typeface="Arial" panose="020B0604020202020204" pitchFamily="34" charset="0"/>
              <a:buChar char="•"/>
              <a:defRPr/>
            </a:pPr>
            <a:r>
              <a:rPr lang="en-US" altLang="en-US" sz="1600" dirty="0">
                <a:solidFill>
                  <a:srgbClr val="EC891C"/>
                </a:solidFill>
              </a:rPr>
              <a:t>Complex Transcribing (new) *</a:t>
            </a:r>
          </a:p>
          <a:p>
            <a:pPr lvl="1" eaLnBrk="1" hangingPunct="1">
              <a:lnSpc>
                <a:spcPct val="120000"/>
              </a:lnSpc>
              <a:spcBef>
                <a:spcPts val="500"/>
              </a:spcBef>
              <a:spcAft>
                <a:spcPct val="0"/>
              </a:spcAft>
              <a:buFont typeface="Arial" panose="020B0604020202020204" pitchFamily="34" charset="0"/>
              <a:buChar char="•"/>
              <a:defRPr/>
            </a:pPr>
            <a:r>
              <a:rPr lang="en-US" altLang="en-US" sz="1600" dirty="0">
                <a:solidFill>
                  <a:schemeClr val="bg2">
                    <a:lumMod val="25000"/>
                  </a:schemeClr>
                </a:solidFill>
              </a:rPr>
              <a:t>Extra Day </a:t>
            </a:r>
          </a:p>
          <a:p>
            <a:pPr lvl="1" eaLnBrk="1" hangingPunct="1">
              <a:lnSpc>
                <a:spcPct val="120000"/>
              </a:lnSpc>
              <a:spcBef>
                <a:spcPts val="500"/>
              </a:spcBef>
              <a:spcAft>
                <a:spcPct val="0"/>
              </a:spcAft>
              <a:buFont typeface="Arial" panose="020B0604020202020204" pitchFamily="34" charset="0"/>
              <a:buChar char="•"/>
              <a:defRPr/>
            </a:pPr>
            <a:r>
              <a:rPr lang="en-US" altLang="en-US" sz="1600" dirty="0">
                <a:solidFill>
                  <a:schemeClr val="bg2">
                    <a:lumMod val="25000"/>
                  </a:schemeClr>
                </a:solidFill>
              </a:rPr>
              <a:t> Other</a:t>
            </a:r>
          </a:p>
        </p:txBody>
      </p:sp>
      <p:sp>
        <p:nvSpPr>
          <p:cNvPr id="106499" name="Content Placeholder 6"/>
          <p:cNvSpPr>
            <a:spLocks noGrp="1"/>
          </p:cNvSpPr>
          <p:nvPr>
            <p:ph sz="half" idx="2"/>
          </p:nvPr>
        </p:nvSpPr>
        <p:spPr>
          <a:xfrm>
            <a:off x="4114800" y="4419600"/>
            <a:ext cx="3703638" cy="609600"/>
          </a:xfrm>
        </p:spPr>
        <p:txBody>
          <a:bodyPr/>
          <a:lstStyle/>
          <a:p>
            <a:r>
              <a:rPr lang="en-US" altLang="en-US" sz="1400"/>
              <a:t>Accommodation Request Form is required for TEA approval.</a:t>
            </a:r>
          </a:p>
        </p:txBody>
      </p:sp>
      <p:grpSp>
        <p:nvGrpSpPr>
          <p:cNvPr id="106501" name="Group 2"/>
          <p:cNvGrpSpPr>
            <a:grpSpLocks/>
          </p:cNvGrpSpPr>
          <p:nvPr/>
        </p:nvGrpSpPr>
        <p:grpSpPr bwMode="auto">
          <a:xfrm>
            <a:off x="4114800" y="2290763"/>
            <a:ext cx="4724400" cy="1747837"/>
            <a:chOff x="5924938" y="1980084"/>
            <a:chExt cx="5706601" cy="2157385"/>
          </a:xfrm>
        </p:grpSpPr>
        <p:pic>
          <p:nvPicPr>
            <p:cNvPr id="106507" name="Picture 3"/>
            <p:cNvPicPr>
              <a:picLocks noChangeAspect="1"/>
            </p:cNvPicPr>
            <p:nvPr/>
          </p:nvPicPr>
          <p:blipFill>
            <a:blip r:embed="rId2">
              <a:extLst>
                <a:ext uri="{28A0092B-C50C-407E-A947-70E740481C1C}">
                  <a14:useLocalDpi xmlns:a14="http://schemas.microsoft.com/office/drawing/2010/main" val="0"/>
                </a:ext>
              </a:extLst>
            </a:blip>
            <a:srcRect l="60185" t="37950" r="6557" b="39980"/>
            <a:stretch>
              <a:fillRect/>
            </a:stretch>
          </p:blipFill>
          <p:spPr bwMode="auto">
            <a:xfrm>
              <a:off x="5924938" y="1980084"/>
              <a:ext cx="5706601" cy="204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6015063" y="3577058"/>
              <a:ext cx="885904" cy="5604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pic>
        <p:nvPicPr>
          <p:cNvPr id="10650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9425" y="4419600"/>
            <a:ext cx="436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1750" y="4802188"/>
            <a:ext cx="436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4686300"/>
            <a:ext cx="4365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80988" y="5326830"/>
            <a:ext cx="7780263" cy="830997"/>
          </a:xfrm>
          <a:prstGeom prst="rect">
            <a:avLst/>
          </a:prstGeom>
          <a:noFill/>
          <a:ln w="22225">
            <a:solidFill>
              <a:srgbClr val="EC891C"/>
            </a:solidFill>
          </a:ln>
        </p:spPr>
        <p:txBody>
          <a:bodyPr wrap="square">
            <a:spAutoFit/>
          </a:bodyPr>
          <a:lstStyle/>
          <a:p>
            <a:pPr>
              <a:defRPr/>
            </a:pPr>
            <a:r>
              <a:rPr lang="en-US" sz="1600" b="1" dirty="0">
                <a:solidFill>
                  <a:srgbClr val="EC891C"/>
                </a:solidFill>
                <a:latin typeface="+mn-lt"/>
              </a:rPr>
              <a:t>*For TELPAS grades 2-12 writing, complex transcribing does not require an Accommodation Request Form.  Refer to the Special Instructions/Considerations section for additional information. </a:t>
            </a:r>
          </a:p>
        </p:txBody>
      </p:sp>
      <p:pic>
        <p:nvPicPr>
          <p:cNvPr id="1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7"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809917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22324" y="320675"/>
            <a:ext cx="7102475" cy="1449388"/>
          </a:xfrm>
        </p:spPr>
        <p:txBody>
          <a:bodyPr/>
          <a:lstStyle/>
          <a:p>
            <a:pPr eaLnBrk="1" fontAlgn="auto" hangingPunct="1">
              <a:spcAft>
                <a:spcPts val="0"/>
              </a:spcAft>
              <a:defRPr/>
            </a:pPr>
            <a:r>
              <a:rPr lang="en-US" sz="4400" dirty="0">
                <a:solidFill>
                  <a:schemeClr val="bg2">
                    <a:lumMod val="25000"/>
                  </a:schemeClr>
                </a:solidFill>
              </a:rPr>
              <a:t>Spelling Assistance: </a:t>
            </a:r>
            <a:br>
              <a:rPr lang="en-US" sz="4400" dirty="0">
                <a:solidFill>
                  <a:schemeClr val="bg2">
                    <a:lumMod val="25000"/>
                  </a:schemeClr>
                </a:solidFill>
              </a:rPr>
            </a:br>
            <a:r>
              <a:rPr lang="en-US" sz="4400" dirty="0">
                <a:solidFill>
                  <a:schemeClr val="bg2">
                    <a:lumMod val="25000"/>
                  </a:schemeClr>
                </a:solidFill>
              </a:rPr>
              <a:t>Student Eligibility Criteria </a:t>
            </a:r>
          </a:p>
        </p:txBody>
      </p:sp>
      <p:sp>
        <p:nvSpPr>
          <p:cNvPr id="9" name="Content Placeholder 8"/>
          <p:cNvSpPr>
            <a:spLocks noGrp="1"/>
          </p:cNvSpPr>
          <p:nvPr>
            <p:ph idx="1"/>
          </p:nvPr>
        </p:nvSpPr>
        <p:spPr>
          <a:xfrm>
            <a:off x="822325" y="1846263"/>
            <a:ext cx="7543800" cy="3563937"/>
          </a:xfrm>
        </p:spPr>
        <p:txBody>
          <a:bodyPr/>
          <a:lstStyle/>
          <a:p>
            <a:pPr marL="82296" indent="0">
              <a:buFont typeface="Calibri" panose="020F0502020204030204" pitchFamily="34" charset="0"/>
              <a:buNone/>
              <a:defRPr/>
            </a:pPr>
            <a:r>
              <a:rPr lang="en-US" dirty="0">
                <a:solidFill>
                  <a:schemeClr val="bg2">
                    <a:lumMod val="25000"/>
                  </a:schemeClr>
                </a:solidFill>
              </a:rPr>
              <a:t>A student is eligible if the student…</a:t>
            </a:r>
          </a:p>
          <a:p>
            <a:pPr marL="365760" indent="-283464">
              <a:buFont typeface="Wingdings 2"/>
              <a:buChar char=""/>
              <a:defRPr/>
            </a:pPr>
            <a:r>
              <a:rPr lang="en-US" dirty="0">
                <a:solidFill>
                  <a:schemeClr val="bg2">
                    <a:lumMod val="25000"/>
                  </a:schemeClr>
                </a:solidFill>
              </a:rPr>
              <a:t>receives </a:t>
            </a:r>
            <a:r>
              <a:rPr lang="en-US" u="sng" dirty="0">
                <a:solidFill>
                  <a:schemeClr val="bg2">
                    <a:lumMod val="25000"/>
                  </a:schemeClr>
                </a:solidFill>
              </a:rPr>
              <a:t>504</a:t>
            </a:r>
            <a:r>
              <a:rPr lang="en-US" dirty="0">
                <a:solidFill>
                  <a:schemeClr val="bg2">
                    <a:lumMod val="25000"/>
                  </a:schemeClr>
                </a:solidFill>
              </a:rPr>
              <a:t> or </a:t>
            </a:r>
            <a:r>
              <a:rPr lang="en-US" u="sng" dirty="0">
                <a:solidFill>
                  <a:schemeClr val="bg2">
                    <a:lumMod val="25000"/>
                  </a:schemeClr>
                </a:solidFill>
              </a:rPr>
              <a:t>special education</a:t>
            </a:r>
            <a:r>
              <a:rPr lang="en-US" dirty="0">
                <a:solidFill>
                  <a:schemeClr val="bg2">
                    <a:lumMod val="25000"/>
                  </a:schemeClr>
                </a:solidFill>
              </a:rPr>
              <a:t> services, </a:t>
            </a:r>
            <a:endParaRPr lang="en-US" altLang="en-US" dirty="0">
              <a:solidFill>
                <a:schemeClr val="bg2">
                  <a:lumMod val="25000"/>
                </a:schemeClr>
              </a:solidFill>
            </a:endParaRPr>
          </a:p>
          <a:p>
            <a:pPr marL="365760" indent="-283464">
              <a:buFont typeface="Wingdings 2"/>
              <a:buChar char=""/>
              <a:defRPr/>
            </a:pPr>
            <a:r>
              <a:rPr lang="en-US" altLang="en-US" u="sng" dirty="0">
                <a:solidFill>
                  <a:schemeClr val="bg2">
                    <a:lumMod val="25000"/>
                  </a:schemeClr>
                </a:solidFill>
              </a:rPr>
              <a:t>routinely, independently, and effectively</a:t>
            </a:r>
            <a:r>
              <a:rPr lang="en-US" altLang="en-US" dirty="0">
                <a:solidFill>
                  <a:schemeClr val="bg2">
                    <a:lumMod val="25000"/>
                  </a:schemeClr>
                </a:solidFill>
              </a:rPr>
              <a:t> uses it during classroom instruction and classroom testing, </a:t>
            </a:r>
            <a:r>
              <a:rPr lang="en-US" altLang="en-US" u="sng" dirty="0">
                <a:solidFill>
                  <a:schemeClr val="bg2">
                    <a:lumMod val="25000"/>
                  </a:schemeClr>
                </a:solidFill>
              </a:rPr>
              <a:t>and</a:t>
            </a:r>
            <a:r>
              <a:rPr lang="en-US" altLang="en-US" dirty="0">
                <a:solidFill>
                  <a:schemeClr val="bg2">
                    <a:lumMod val="25000"/>
                  </a:schemeClr>
                </a:solidFill>
              </a:rPr>
              <a:t> </a:t>
            </a:r>
          </a:p>
          <a:p>
            <a:pPr marL="365760" indent="-283464">
              <a:buFont typeface="Wingdings 2"/>
              <a:buChar char=""/>
              <a:defRPr/>
            </a:pPr>
            <a:r>
              <a:rPr lang="en-US" altLang="en-US" dirty="0">
                <a:solidFill>
                  <a:schemeClr val="bg2">
                    <a:lumMod val="25000"/>
                  </a:schemeClr>
                </a:solidFill>
              </a:rPr>
              <a:t>is capable of organizing and developing ideas and understands the basic function and use of written language conventions (e.g., sentence structures, irregular verbs) but has a disability that is so severe that he or she </a:t>
            </a:r>
            <a:r>
              <a:rPr lang="en-US" altLang="en-US" u="sng" dirty="0">
                <a:solidFill>
                  <a:schemeClr val="bg2">
                    <a:lumMod val="25000"/>
                  </a:schemeClr>
                </a:solidFill>
              </a:rPr>
              <a:t>cannot apply basic spelling rules</a:t>
            </a:r>
            <a:r>
              <a:rPr lang="en-US" altLang="en-US" dirty="0">
                <a:solidFill>
                  <a:schemeClr val="bg2">
                    <a:lumMod val="25000"/>
                  </a:schemeClr>
                </a:solidFill>
              </a:rPr>
              <a:t> or word patterns (e.g., silent letters, base words with affixes) to written responses. </a:t>
            </a:r>
          </a:p>
          <a:p>
            <a:pPr>
              <a:buFont typeface="Calibri" panose="020F0502020204030204" pitchFamily="34" charset="0"/>
              <a:buChar char=" "/>
              <a:defRPr/>
            </a:pPr>
            <a:endParaRPr lang="en-US" dirty="0"/>
          </a:p>
        </p:txBody>
      </p:sp>
      <p:sp>
        <p:nvSpPr>
          <p:cNvPr id="10" name="TextBox 9"/>
          <p:cNvSpPr txBox="1"/>
          <p:nvPr/>
        </p:nvSpPr>
        <p:spPr>
          <a:xfrm>
            <a:off x="533400" y="5315870"/>
            <a:ext cx="8240713" cy="523875"/>
          </a:xfrm>
          <a:prstGeom prst="rect">
            <a:avLst/>
          </a:prstGeom>
          <a:noFill/>
          <a:ln w="22225">
            <a:solidFill>
              <a:srgbClr val="EC891C"/>
            </a:solidFill>
          </a:ln>
        </p:spPr>
        <p:txBody>
          <a:bodyPr>
            <a:spAutoFit/>
          </a:bodyPr>
          <a:lstStyle/>
          <a:p>
            <a:pPr>
              <a:defRPr/>
            </a:pPr>
            <a:r>
              <a:rPr lang="en-US" sz="1400" b="1" dirty="0">
                <a:solidFill>
                  <a:schemeClr val="accent1"/>
                </a:solidFill>
                <a:latin typeface="+mn-lt"/>
              </a:rPr>
              <a:t>Important: This information is only one component of Spelling Assistance. Districts must read, review, and adhere to the Spelling Assistance policy. Document is located on the Accommodation Resources webpage. </a:t>
            </a:r>
          </a:p>
        </p:txBody>
      </p:sp>
      <p:sp>
        <p:nvSpPr>
          <p:cNvPr id="11" name="Explosion: 14 Points 10"/>
          <p:cNvSpPr/>
          <p:nvPr/>
        </p:nvSpPr>
        <p:spPr>
          <a:xfrm rot="2076265">
            <a:off x="7377113" y="366713"/>
            <a:ext cx="1465262" cy="9810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t>New</a:t>
            </a:r>
          </a:p>
        </p:txBody>
      </p:sp>
      <p:pic>
        <p:nvPicPr>
          <p:cNvPr id="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4"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0906577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a:solidFill>
                  <a:schemeClr val="bg2">
                    <a:lumMod val="25000"/>
                  </a:schemeClr>
                </a:solidFill>
              </a:rPr>
              <a:t>Spelling Assistance: </a:t>
            </a:r>
            <a:br>
              <a:rPr lang="en-US" sz="4400" dirty="0">
                <a:solidFill>
                  <a:schemeClr val="bg2">
                    <a:lumMod val="25000"/>
                  </a:schemeClr>
                </a:solidFill>
              </a:rPr>
            </a:br>
            <a:r>
              <a:rPr lang="en-US" sz="4400" dirty="0">
                <a:solidFill>
                  <a:schemeClr val="bg2">
                    <a:lumMod val="25000"/>
                  </a:schemeClr>
                </a:solidFill>
              </a:rPr>
              <a:t>Examples/Types</a:t>
            </a:r>
          </a:p>
        </p:txBody>
      </p:sp>
      <p:sp>
        <p:nvSpPr>
          <p:cNvPr id="3" name="Content Placeholder 2"/>
          <p:cNvSpPr>
            <a:spLocks noGrp="1"/>
          </p:cNvSpPr>
          <p:nvPr>
            <p:ph idx="1"/>
          </p:nvPr>
        </p:nvSpPr>
        <p:spPr>
          <a:xfrm>
            <a:off x="822325" y="1846263"/>
            <a:ext cx="7543800" cy="3335337"/>
          </a:xfrm>
        </p:spPr>
        <p:txBody>
          <a:bodyPr>
            <a:normAutofit lnSpcReduction="10000"/>
          </a:bodyPr>
          <a:lstStyle/>
          <a:p>
            <a:pPr marL="82296" indent="0">
              <a:buFont typeface="Calibri" panose="020F0502020204030204" pitchFamily="34" charset="0"/>
              <a:buNone/>
              <a:defRPr/>
            </a:pPr>
            <a:r>
              <a:rPr lang="en-US" dirty="0">
                <a:solidFill>
                  <a:schemeClr val="bg2">
                    <a:lumMod val="25000"/>
                  </a:schemeClr>
                </a:solidFill>
              </a:rPr>
              <a:t>The designated support may include </a:t>
            </a:r>
            <a:r>
              <a:rPr lang="en-US" b="1" dirty="0">
                <a:solidFill>
                  <a:schemeClr val="bg2">
                    <a:lumMod val="25000"/>
                  </a:schemeClr>
                </a:solidFill>
              </a:rPr>
              <a:t>only</a:t>
            </a:r>
          </a:p>
          <a:p>
            <a:pPr marL="365760" indent="-283464">
              <a:buFont typeface="Wingdings 2"/>
              <a:buChar char=""/>
              <a:defRPr/>
            </a:pPr>
            <a:r>
              <a:rPr lang="en-US" sz="1600" dirty="0">
                <a:solidFill>
                  <a:schemeClr val="bg2">
                    <a:lumMod val="25000"/>
                  </a:schemeClr>
                </a:solidFill>
              </a:rPr>
              <a:t>visual sound cards</a:t>
            </a:r>
            <a:endParaRPr lang="en-US" altLang="en-US" sz="1600" dirty="0">
              <a:solidFill>
                <a:schemeClr val="bg2">
                  <a:lumMod val="25000"/>
                </a:schemeClr>
              </a:solidFill>
            </a:endParaRPr>
          </a:p>
          <a:p>
            <a:pPr marL="365760" indent="-283464">
              <a:buFont typeface="Wingdings 2"/>
              <a:buChar char=""/>
              <a:defRPr/>
            </a:pPr>
            <a:r>
              <a:rPr lang="en-US" altLang="en-US" sz="1600" dirty="0">
                <a:solidFill>
                  <a:schemeClr val="bg2">
                    <a:lumMod val="25000"/>
                  </a:schemeClr>
                </a:solidFill>
              </a:rPr>
              <a:t>frequently misspelled word list (e.g., student-made, teacher-made, commercially produced)</a:t>
            </a:r>
          </a:p>
          <a:p>
            <a:pPr marL="365760" indent="-283464">
              <a:buFont typeface="Wingdings 2"/>
              <a:buChar char=""/>
              <a:defRPr/>
            </a:pPr>
            <a:r>
              <a:rPr lang="en-US" altLang="en-US" sz="1600" dirty="0">
                <a:solidFill>
                  <a:schemeClr val="bg2">
                    <a:lumMod val="25000"/>
                  </a:schemeClr>
                </a:solidFill>
              </a:rPr>
              <a:t>Spell check function on a word processor</a:t>
            </a:r>
          </a:p>
          <a:p>
            <a:pPr marL="365760" indent="-283464">
              <a:buFont typeface="Wingdings 2"/>
              <a:buChar char=""/>
              <a:defRPr/>
            </a:pPr>
            <a:r>
              <a:rPr lang="en-US" altLang="en-US" sz="1600" dirty="0">
                <a:solidFill>
                  <a:schemeClr val="bg2">
                    <a:lumMod val="25000"/>
                  </a:schemeClr>
                </a:solidFill>
              </a:rPr>
              <a:t>pocket spell-checker </a:t>
            </a:r>
          </a:p>
          <a:p>
            <a:pPr marL="365760" indent="-283464">
              <a:buFont typeface="Wingdings 2"/>
              <a:buChar char=""/>
              <a:defRPr/>
            </a:pPr>
            <a:r>
              <a:rPr lang="en-US" altLang="en-US" sz="1600" dirty="0">
                <a:solidFill>
                  <a:schemeClr val="bg2">
                    <a:lumMod val="25000"/>
                  </a:schemeClr>
                </a:solidFill>
              </a:rPr>
              <a:t>word-prediction software</a:t>
            </a:r>
          </a:p>
          <a:p>
            <a:pPr marL="365760" indent="-283464">
              <a:buFont typeface="Wingdings 2"/>
              <a:buChar char=""/>
              <a:defRPr/>
            </a:pPr>
            <a:r>
              <a:rPr lang="en-US" altLang="en-US" sz="1600" dirty="0">
                <a:solidFill>
                  <a:schemeClr val="bg2">
                    <a:lumMod val="25000"/>
                  </a:schemeClr>
                </a:solidFill>
              </a:rPr>
              <a:t>text-to-speech software or devices</a:t>
            </a:r>
          </a:p>
          <a:p>
            <a:pPr marL="365760" indent="-283464">
              <a:buFont typeface="Wingdings 2"/>
              <a:buChar char=""/>
              <a:defRPr/>
            </a:pPr>
            <a:r>
              <a:rPr lang="en-US" altLang="en-US" sz="1600" dirty="0">
                <a:solidFill>
                  <a:schemeClr val="bg2">
                    <a:lumMod val="25000"/>
                  </a:schemeClr>
                </a:solidFill>
              </a:rPr>
              <a:t>speech-to-text software, applications, or devices </a:t>
            </a:r>
          </a:p>
          <a:p>
            <a:pPr>
              <a:buFont typeface="Calibri" panose="020F0502020204030204" pitchFamily="34" charset="0"/>
              <a:buChar char=" "/>
              <a:defRPr/>
            </a:pPr>
            <a:endParaRPr lang="en-US" dirty="0"/>
          </a:p>
        </p:txBody>
      </p:sp>
      <p:sp>
        <p:nvSpPr>
          <p:cNvPr id="7" name="TextBox 6"/>
          <p:cNvSpPr txBox="1"/>
          <p:nvPr/>
        </p:nvSpPr>
        <p:spPr>
          <a:xfrm>
            <a:off x="822325" y="5290502"/>
            <a:ext cx="7022264" cy="738664"/>
          </a:xfrm>
          <a:prstGeom prst="rect">
            <a:avLst/>
          </a:prstGeom>
          <a:noFill/>
          <a:ln w="22225">
            <a:solidFill>
              <a:srgbClr val="EC891C"/>
            </a:solidFill>
          </a:ln>
        </p:spPr>
        <p:txBody>
          <a:bodyPr wrap="square">
            <a:spAutoFit/>
          </a:bodyPr>
          <a:lstStyle/>
          <a:p>
            <a:pPr>
              <a:defRPr/>
            </a:pPr>
            <a:r>
              <a:rPr lang="en-US" sz="1400" b="1" dirty="0">
                <a:solidFill>
                  <a:schemeClr val="accent1"/>
                </a:solidFill>
                <a:latin typeface="+mn-lt"/>
              </a:rPr>
              <a:t>Important: This information is only one component of Spelling Assistance. Districts must read, review, and adhere to the Spelling Assistance policy. Document is located on the Accommodation Resources webpage. </a:t>
            </a:r>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0"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9118434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a:solidFill>
                  <a:schemeClr val="bg2">
                    <a:lumMod val="25000"/>
                  </a:schemeClr>
                </a:solidFill>
              </a:rPr>
              <a:t>Complex Transcribing: </a:t>
            </a:r>
            <a:br>
              <a:rPr lang="en-US" sz="4400" dirty="0">
                <a:solidFill>
                  <a:schemeClr val="bg2">
                    <a:lumMod val="25000"/>
                  </a:schemeClr>
                </a:solidFill>
              </a:rPr>
            </a:br>
            <a:r>
              <a:rPr lang="en-US" sz="4400" dirty="0">
                <a:solidFill>
                  <a:schemeClr val="bg2">
                    <a:lumMod val="25000"/>
                  </a:schemeClr>
                </a:solidFill>
              </a:rPr>
              <a:t>Student Eligibility Criteria </a:t>
            </a:r>
          </a:p>
        </p:txBody>
      </p:sp>
      <p:sp>
        <p:nvSpPr>
          <p:cNvPr id="3" name="Content Placeholder 2"/>
          <p:cNvSpPr>
            <a:spLocks noGrp="1"/>
          </p:cNvSpPr>
          <p:nvPr>
            <p:ph idx="1"/>
          </p:nvPr>
        </p:nvSpPr>
        <p:spPr>
          <a:xfrm>
            <a:off x="822325" y="1846263"/>
            <a:ext cx="7543800" cy="3563937"/>
          </a:xfrm>
        </p:spPr>
        <p:txBody>
          <a:bodyPr>
            <a:normAutofit fontScale="55000" lnSpcReduction="20000"/>
          </a:bodyPr>
          <a:lstStyle/>
          <a:p>
            <a:pPr marL="82296" indent="0">
              <a:buFont typeface="Calibri" panose="020F0502020204030204" pitchFamily="34" charset="0"/>
              <a:buNone/>
              <a:defRPr/>
            </a:pPr>
            <a:r>
              <a:rPr lang="en-US" sz="3600" dirty="0">
                <a:solidFill>
                  <a:schemeClr val="bg2">
                    <a:lumMod val="25000"/>
                  </a:schemeClr>
                </a:solidFill>
              </a:rPr>
              <a:t>A student is eligible if the student</a:t>
            </a:r>
            <a:r>
              <a:rPr lang="en-US" sz="3300" dirty="0">
                <a:solidFill>
                  <a:schemeClr val="bg2">
                    <a:lumMod val="25000"/>
                  </a:schemeClr>
                </a:solidFill>
              </a:rPr>
              <a:t>…</a:t>
            </a:r>
          </a:p>
          <a:p>
            <a:pPr marL="365760" indent="-283464">
              <a:buFont typeface="Wingdings 2"/>
              <a:buChar char=""/>
              <a:defRPr/>
            </a:pPr>
            <a:r>
              <a:rPr lang="en-US" sz="3300" u="sng" dirty="0">
                <a:solidFill>
                  <a:schemeClr val="bg2">
                    <a:lumMod val="25000"/>
                  </a:schemeClr>
                </a:solidFill>
              </a:rPr>
              <a:t>routinely and effectively</a:t>
            </a:r>
            <a:r>
              <a:rPr lang="en-US" sz="3300" dirty="0">
                <a:solidFill>
                  <a:schemeClr val="bg2">
                    <a:lumMod val="25000"/>
                  </a:schemeClr>
                </a:solidFill>
              </a:rPr>
              <a:t> uses this designated support during classroom instruction and classroom testing, </a:t>
            </a:r>
            <a:endParaRPr lang="en-US" altLang="en-US" sz="3300" dirty="0">
              <a:solidFill>
                <a:schemeClr val="bg2">
                  <a:lumMod val="25000"/>
                </a:schemeClr>
              </a:solidFill>
            </a:endParaRPr>
          </a:p>
          <a:p>
            <a:pPr marL="365760" indent="-283464">
              <a:buFont typeface="Wingdings 2"/>
              <a:buChar char=""/>
              <a:defRPr/>
            </a:pPr>
            <a:r>
              <a:rPr lang="en-US" altLang="en-US" sz="3300" dirty="0">
                <a:solidFill>
                  <a:schemeClr val="bg2">
                    <a:lumMod val="25000"/>
                  </a:schemeClr>
                </a:solidFill>
              </a:rPr>
              <a:t>is </a:t>
            </a:r>
            <a:r>
              <a:rPr lang="en-US" altLang="en-US" sz="3300" u="sng" dirty="0">
                <a:solidFill>
                  <a:schemeClr val="bg2">
                    <a:lumMod val="25000"/>
                  </a:schemeClr>
                </a:solidFill>
              </a:rPr>
              <a:t>unable</a:t>
            </a:r>
            <a:r>
              <a:rPr lang="en-US" altLang="en-US" sz="3300" dirty="0">
                <a:solidFill>
                  <a:schemeClr val="bg2">
                    <a:lumMod val="25000"/>
                  </a:schemeClr>
                </a:solidFill>
              </a:rPr>
              <a:t> to effectively use Basic Transcribing to address this need, and </a:t>
            </a:r>
          </a:p>
          <a:p>
            <a:pPr marL="365760" indent="-283464">
              <a:buFont typeface="Wingdings 2"/>
              <a:buChar char=""/>
              <a:defRPr/>
            </a:pPr>
            <a:r>
              <a:rPr lang="en-US" altLang="en-US" sz="3300" dirty="0">
                <a:solidFill>
                  <a:schemeClr val="bg2">
                    <a:lumMod val="25000"/>
                  </a:schemeClr>
                </a:solidFill>
              </a:rPr>
              <a:t>meets at least </a:t>
            </a:r>
            <a:r>
              <a:rPr lang="en-US" altLang="en-US" sz="3300" u="sng" dirty="0">
                <a:solidFill>
                  <a:schemeClr val="bg2">
                    <a:lumMod val="25000"/>
                  </a:schemeClr>
                </a:solidFill>
              </a:rPr>
              <a:t>one</a:t>
            </a:r>
            <a:r>
              <a:rPr lang="en-US" altLang="en-US" sz="3300" dirty="0">
                <a:solidFill>
                  <a:schemeClr val="bg2">
                    <a:lumMod val="25000"/>
                  </a:schemeClr>
                </a:solidFill>
              </a:rPr>
              <a:t> of the following.</a:t>
            </a:r>
          </a:p>
          <a:p>
            <a:pPr marL="717296" lvl="1" indent="-342900">
              <a:buFont typeface="Courier New" panose="02070309020205020404" pitchFamily="49" charset="0"/>
              <a:buChar char="o"/>
              <a:defRPr/>
            </a:pPr>
            <a:r>
              <a:rPr lang="en-US" altLang="en-US" sz="3300" dirty="0">
                <a:solidFill>
                  <a:schemeClr val="bg2">
                    <a:lumMod val="25000"/>
                  </a:schemeClr>
                </a:solidFill>
              </a:rPr>
              <a:t>The student has an </a:t>
            </a:r>
            <a:r>
              <a:rPr lang="en-US" altLang="en-US" sz="3300" u="sng" dirty="0">
                <a:solidFill>
                  <a:schemeClr val="bg2">
                    <a:lumMod val="25000"/>
                  </a:schemeClr>
                </a:solidFill>
              </a:rPr>
              <a:t>impairment in vision</a:t>
            </a:r>
            <a:r>
              <a:rPr lang="en-US" altLang="en-US" sz="3300" dirty="0">
                <a:solidFill>
                  <a:schemeClr val="bg2">
                    <a:lumMod val="25000"/>
                  </a:schemeClr>
                </a:solidFill>
              </a:rPr>
              <a:t> (e.g., uncorrected vision, nystagmus, qualifies for special education services with a Visual Impairment [VI]) that necessitates the use of braille or large-print test materials. </a:t>
            </a:r>
          </a:p>
          <a:p>
            <a:pPr marL="717296" lvl="1" indent="-342900">
              <a:buFont typeface="Courier New" panose="02070309020205020404" pitchFamily="49" charset="0"/>
              <a:buChar char="o"/>
              <a:defRPr/>
            </a:pPr>
            <a:r>
              <a:rPr lang="en-US" altLang="en-US" sz="3300" dirty="0">
                <a:solidFill>
                  <a:schemeClr val="bg2">
                    <a:lumMod val="25000"/>
                  </a:schemeClr>
                </a:solidFill>
              </a:rPr>
              <a:t>The student has a </a:t>
            </a:r>
            <a:r>
              <a:rPr lang="en-US" altLang="en-US" sz="3300" u="sng" dirty="0">
                <a:solidFill>
                  <a:schemeClr val="bg2">
                    <a:lumMod val="25000"/>
                  </a:schemeClr>
                </a:solidFill>
              </a:rPr>
              <a:t>physically disabling condition</a:t>
            </a:r>
            <a:r>
              <a:rPr lang="en-US" altLang="en-US" sz="3300" dirty="0">
                <a:solidFill>
                  <a:schemeClr val="bg2">
                    <a:lumMod val="25000"/>
                  </a:schemeClr>
                </a:solidFill>
              </a:rPr>
              <a:t> (e.g., muscular dystrophy, cerebral palsy, arthritis) that prevents him or her from independently and effectively recording responses on the lined pages of the answer document or in the space provided in the Texas Assessment Management System for online tests. </a:t>
            </a:r>
          </a:p>
          <a:p>
            <a:pPr>
              <a:buFont typeface="Calibri" panose="020F0502020204030204" pitchFamily="34" charset="0"/>
              <a:buChar char=" "/>
              <a:defRPr/>
            </a:pPr>
            <a:endParaRPr lang="en-US" dirty="0"/>
          </a:p>
        </p:txBody>
      </p:sp>
      <p:sp>
        <p:nvSpPr>
          <p:cNvPr id="7" name="TextBox 6"/>
          <p:cNvSpPr txBox="1"/>
          <p:nvPr/>
        </p:nvSpPr>
        <p:spPr>
          <a:xfrm>
            <a:off x="822324" y="5439528"/>
            <a:ext cx="7038307" cy="738664"/>
          </a:xfrm>
          <a:prstGeom prst="rect">
            <a:avLst/>
          </a:prstGeom>
          <a:noFill/>
          <a:ln w="22225">
            <a:solidFill>
              <a:srgbClr val="EC891C"/>
            </a:solidFill>
          </a:ln>
        </p:spPr>
        <p:txBody>
          <a:bodyPr wrap="square">
            <a:spAutoFit/>
          </a:bodyPr>
          <a:lstStyle/>
          <a:p>
            <a:pPr>
              <a:defRPr/>
            </a:pPr>
            <a:r>
              <a:rPr lang="en-US" sz="1400" b="1" dirty="0">
                <a:solidFill>
                  <a:srgbClr val="EC891C"/>
                </a:solidFill>
                <a:latin typeface="+mn-lt"/>
              </a:rPr>
              <a:t>Important: This information is only one component of Complex Transcribing. Districts must read, review, and adhere to the Complex Transcribing </a:t>
            </a:r>
            <a:r>
              <a:rPr lang="en-US" sz="1400" b="1" dirty="0">
                <a:solidFill>
                  <a:srgbClr val="EC891C"/>
                </a:solidFill>
                <a:latin typeface="Calibri" panose="020F0502020204030204" pitchFamily="34" charset="0"/>
              </a:rPr>
              <a:t>policy. Document is located on the Accommodation Resources webpage. </a:t>
            </a:r>
            <a:endParaRPr lang="en-US" sz="1400" b="1" dirty="0">
              <a:solidFill>
                <a:srgbClr val="EC891C"/>
              </a:solidFill>
              <a:latin typeface="+mn-lt"/>
            </a:endParaRPr>
          </a:p>
        </p:txBody>
      </p:sp>
      <p:sp>
        <p:nvSpPr>
          <p:cNvPr id="8" name="Explosion: 14 Points 7"/>
          <p:cNvSpPr/>
          <p:nvPr/>
        </p:nvSpPr>
        <p:spPr>
          <a:xfrm rot="2076265">
            <a:off x="7377113" y="366713"/>
            <a:ext cx="1465262" cy="9810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t>New</a:t>
            </a: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1"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7032268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66700"/>
            <a:ext cx="7543800" cy="1449388"/>
          </a:xfrm>
        </p:spPr>
        <p:txBody>
          <a:bodyPr/>
          <a:lstStyle/>
          <a:p>
            <a:pPr>
              <a:defRPr/>
            </a:pPr>
            <a:r>
              <a:rPr lang="en-US" sz="4400" dirty="0">
                <a:solidFill>
                  <a:schemeClr val="bg2">
                    <a:lumMod val="25000"/>
                  </a:schemeClr>
                </a:solidFill>
              </a:rPr>
              <a:t>Special Administration of TELPAS </a:t>
            </a:r>
          </a:p>
        </p:txBody>
      </p:sp>
      <p:sp>
        <p:nvSpPr>
          <p:cNvPr id="3" name="Content Placeholder 2"/>
          <p:cNvSpPr>
            <a:spLocks noGrp="1"/>
          </p:cNvSpPr>
          <p:nvPr>
            <p:ph idx="1"/>
          </p:nvPr>
        </p:nvSpPr>
        <p:spPr>
          <a:xfrm>
            <a:off x="457200" y="2073275"/>
            <a:ext cx="7951788" cy="3489325"/>
          </a:xfrm>
        </p:spPr>
        <p:txBody>
          <a:bodyPr>
            <a:normAutofit fontScale="85000" lnSpcReduction="20000"/>
          </a:bodyPr>
          <a:lstStyle/>
          <a:p>
            <a:pPr marL="365760" indent="-283464">
              <a:buFont typeface="Wingdings 2"/>
              <a:buChar char=""/>
              <a:defRPr/>
            </a:pPr>
            <a:r>
              <a:rPr lang="en-US" sz="1900" dirty="0">
                <a:solidFill>
                  <a:schemeClr val="bg2">
                    <a:lumMod val="25000"/>
                  </a:schemeClr>
                </a:solidFill>
              </a:rPr>
              <a:t>In rare circumstances that prevent a student from testing online, </a:t>
            </a:r>
            <a:r>
              <a:rPr lang="en-US" sz="1900" b="1" u="sng" dirty="0">
                <a:solidFill>
                  <a:schemeClr val="bg2">
                    <a:lumMod val="25000"/>
                  </a:schemeClr>
                </a:solidFill>
              </a:rPr>
              <a:t>TEA may grant approval </a:t>
            </a:r>
            <a:r>
              <a:rPr lang="en-US" sz="1900" dirty="0">
                <a:solidFill>
                  <a:schemeClr val="bg2">
                    <a:lumMod val="25000"/>
                  </a:schemeClr>
                </a:solidFill>
              </a:rPr>
              <a:t>for a </a:t>
            </a:r>
            <a:r>
              <a:rPr lang="en-US" sz="1900" u="sng" dirty="0">
                <a:solidFill>
                  <a:schemeClr val="bg2">
                    <a:lumMod val="25000"/>
                  </a:schemeClr>
                </a:solidFill>
              </a:rPr>
              <a:t>special administration of a TELPAS online test</a:t>
            </a:r>
            <a:r>
              <a:rPr lang="en-US" sz="1900" dirty="0">
                <a:solidFill>
                  <a:schemeClr val="bg2">
                    <a:lumMod val="25000"/>
                  </a:schemeClr>
                </a:solidFill>
              </a:rPr>
              <a:t> (reading/listening and speaking) for grades 2–12. </a:t>
            </a:r>
          </a:p>
          <a:p>
            <a:pPr marL="717296" lvl="1" indent="-342900">
              <a:buFont typeface="Courier New" panose="02070309020205020404" pitchFamily="49" charset="0"/>
              <a:buChar char="o"/>
              <a:defRPr/>
            </a:pPr>
            <a:r>
              <a:rPr lang="en-US" sz="1900" b="1" dirty="0">
                <a:solidFill>
                  <a:schemeClr val="bg2">
                    <a:lumMod val="25000"/>
                  </a:schemeClr>
                </a:solidFill>
              </a:rPr>
              <a:t>Accommodations</a:t>
            </a:r>
            <a:r>
              <a:rPr lang="en-US" sz="1900" dirty="0">
                <a:solidFill>
                  <a:schemeClr val="bg2">
                    <a:lumMod val="25000"/>
                  </a:schemeClr>
                </a:solidFill>
              </a:rPr>
              <a:t> cannot be applied - A student may need a testing accommodation that is not possible to provide in an online setting. Prior to requesting a special administration of the assessment, consideration should be given to accessibility features, locally-approved designated supports, and designated supports requiring TEA approval. For information regarding these testing accommodations, refer to the Accommodation Resources page.</a:t>
            </a:r>
          </a:p>
          <a:p>
            <a:pPr marL="717296" lvl="1" indent="-342900">
              <a:buFont typeface="Courier New" panose="02070309020205020404" pitchFamily="49" charset="0"/>
              <a:buChar char="o"/>
              <a:defRPr/>
            </a:pPr>
            <a:r>
              <a:rPr lang="en-US" sz="1900" b="1" dirty="0">
                <a:solidFill>
                  <a:schemeClr val="bg2">
                    <a:lumMod val="25000"/>
                  </a:schemeClr>
                </a:solidFill>
              </a:rPr>
              <a:t>Technology</a:t>
            </a:r>
            <a:r>
              <a:rPr lang="en-US" sz="1900" dirty="0">
                <a:solidFill>
                  <a:schemeClr val="bg2">
                    <a:lumMod val="25000"/>
                  </a:schemeClr>
                </a:solidFill>
              </a:rPr>
              <a:t> access is precluded - Districts must make every effort to administer STAAR with Embedded Supports, TELPAS reading, and TELPAS listening and speaking online. In rare situations where computers or technology are absolutely not available, districts may seek permission for a special administration. </a:t>
            </a:r>
          </a:p>
          <a:p>
            <a:pPr marL="365760" indent="-283464">
              <a:buFont typeface="Wingdings 2"/>
              <a:buChar char=""/>
              <a:defRPr/>
            </a:pPr>
            <a:r>
              <a:rPr lang="en-US" sz="1900" dirty="0">
                <a:solidFill>
                  <a:schemeClr val="bg2">
                    <a:lumMod val="25000"/>
                  </a:schemeClr>
                </a:solidFill>
              </a:rPr>
              <a:t>Decision recommendation for a special administration of TELPAS must be determined by the appropriate team of people at the </a:t>
            </a:r>
            <a:r>
              <a:rPr lang="en-US" sz="1900" u="sng" dirty="0">
                <a:solidFill>
                  <a:schemeClr val="bg2">
                    <a:lumMod val="25000"/>
                  </a:schemeClr>
                </a:solidFill>
              </a:rPr>
              <a:t>campus level</a:t>
            </a:r>
            <a:r>
              <a:rPr lang="en-US" sz="1900" dirty="0">
                <a:solidFill>
                  <a:schemeClr val="bg2">
                    <a:lumMod val="25000"/>
                  </a:schemeClr>
                </a:solidFill>
              </a:rPr>
              <a:t> (e.g., RTI team, student assistance team, 504 team).</a:t>
            </a:r>
          </a:p>
          <a:p>
            <a:pPr>
              <a:buFont typeface="Calibri" panose="020F0502020204030204" pitchFamily="34" charset="0"/>
              <a:buChar char=" "/>
              <a:defRPr/>
            </a:pPr>
            <a:endParaRPr lang="en-US" dirty="0"/>
          </a:p>
        </p:txBody>
      </p:sp>
      <p:sp>
        <p:nvSpPr>
          <p:cNvPr id="7" name="TextBox 6"/>
          <p:cNvSpPr txBox="1"/>
          <p:nvPr/>
        </p:nvSpPr>
        <p:spPr>
          <a:xfrm>
            <a:off x="881063" y="5486400"/>
            <a:ext cx="6967537" cy="338138"/>
          </a:xfrm>
          <a:prstGeom prst="rect">
            <a:avLst/>
          </a:prstGeom>
          <a:noFill/>
          <a:ln w="19050">
            <a:solidFill>
              <a:srgbClr val="EC891C"/>
            </a:solidFill>
          </a:ln>
        </p:spPr>
        <p:txBody>
          <a:bodyPr>
            <a:spAutoFit/>
          </a:bodyPr>
          <a:lstStyle/>
          <a:p>
            <a:pPr marL="374396" lvl="1">
              <a:defRPr/>
            </a:pPr>
            <a:r>
              <a:rPr lang="en-US" sz="1600" b="1" dirty="0">
                <a:solidFill>
                  <a:schemeClr val="accent1"/>
                </a:solidFill>
                <a:latin typeface="+mn-lt"/>
              </a:rPr>
              <a:t>Note: Special administration of TELPAS is dependent upon TEA approval </a:t>
            </a:r>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0"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761996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5"/>
          <p:cNvSpPr>
            <a:spLocks noGrp="1"/>
          </p:cNvSpPr>
          <p:nvPr>
            <p:ph type="title"/>
          </p:nvPr>
        </p:nvSpPr>
        <p:spPr>
          <a:xfrm>
            <a:off x="304800" y="777875"/>
            <a:ext cx="8512175" cy="746125"/>
          </a:xfrm>
        </p:spPr>
        <p:txBody>
          <a:bodyPr/>
          <a:lstStyle/>
          <a:p>
            <a:pPr eaLnBrk="1" fontAlgn="auto" hangingPunct="1">
              <a:spcAft>
                <a:spcPts val="0"/>
              </a:spcAft>
              <a:defRPr/>
            </a:pPr>
            <a:r>
              <a:rPr lang="en-US" dirty="0">
                <a:solidFill>
                  <a:schemeClr val="bg2">
                    <a:lumMod val="25000"/>
                  </a:schemeClr>
                </a:solidFill>
              </a:rPr>
              <a:t>TELPAS Resources for LPACs</a:t>
            </a:r>
          </a:p>
        </p:txBody>
      </p:sp>
      <p:sp>
        <p:nvSpPr>
          <p:cNvPr id="7" name="Content Placeholder 6"/>
          <p:cNvSpPr>
            <a:spLocks noGrp="1"/>
          </p:cNvSpPr>
          <p:nvPr>
            <p:ph idx="1"/>
          </p:nvPr>
        </p:nvSpPr>
        <p:spPr>
          <a:xfrm>
            <a:off x="457200" y="1905000"/>
            <a:ext cx="8229600" cy="4191000"/>
          </a:xfrm>
        </p:spPr>
        <p:txBody>
          <a:bodyPr rtlCol="0">
            <a:normAutofit/>
          </a:bodyPr>
          <a:lstStyle/>
          <a:p>
            <a:pPr marL="274320" indent="-274320" eaLnBrk="1" fontAlgn="auto" hangingPunct="1">
              <a:spcBef>
                <a:spcPts val="580"/>
              </a:spcBef>
              <a:spcAft>
                <a:spcPts val="0"/>
              </a:spcAft>
              <a:buFont typeface="Wingdings 2"/>
              <a:buChar char=""/>
              <a:defRPr/>
            </a:pPr>
            <a:r>
              <a:rPr lang="en-US" dirty="0">
                <a:solidFill>
                  <a:schemeClr val="bg2">
                    <a:lumMod val="25000"/>
                  </a:schemeClr>
                </a:solidFill>
              </a:rPr>
              <a:t>Years in U.S. Schools Data Collection Document</a:t>
            </a:r>
          </a:p>
          <a:p>
            <a:pPr marL="560070" lvl="1" indent="-285750" eaLnBrk="1" fontAlgn="auto" hangingPunct="1">
              <a:spcBef>
                <a:spcPts val="370"/>
              </a:spcBef>
              <a:spcAft>
                <a:spcPts val="0"/>
              </a:spcAft>
              <a:buFont typeface="Courier New" panose="02070309020205020404" pitchFamily="49" charset="0"/>
              <a:buChar char="o"/>
              <a:defRPr/>
            </a:pPr>
            <a:r>
              <a:rPr lang="en-US" dirty="0">
                <a:solidFill>
                  <a:schemeClr val="bg2">
                    <a:lumMod val="25000"/>
                  </a:schemeClr>
                </a:solidFill>
              </a:rPr>
              <a:t>Years in U.S. schools collected annually for each ELL during TELPAS</a:t>
            </a:r>
          </a:p>
          <a:p>
            <a:pPr marL="560070" lvl="1" indent="-285750" eaLnBrk="1" fontAlgn="auto" hangingPunct="1">
              <a:spcBef>
                <a:spcPts val="370"/>
              </a:spcBef>
              <a:spcAft>
                <a:spcPts val="0"/>
              </a:spcAft>
              <a:buFont typeface="Courier New" panose="02070309020205020404" pitchFamily="49" charset="0"/>
              <a:buChar char="o"/>
              <a:defRPr/>
            </a:pPr>
            <a:r>
              <a:rPr lang="en-US" dirty="0">
                <a:solidFill>
                  <a:schemeClr val="bg2">
                    <a:lumMod val="25000"/>
                  </a:schemeClr>
                </a:solidFill>
              </a:rPr>
              <a:t>Used in determining performance requirements in various state and federal accountability measures</a:t>
            </a:r>
          </a:p>
          <a:p>
            <a:pPr marL="560070" lvl="1" indent="-285750" eaLnBrk="1" fontAlgn="auto" hangingPunct="1">
              <a:spcBef>
                <a:spcPts val="370"/>
              </a:spcBef>
              <a:spcAft>
                <a:spcPts val="0"/>
              </a:spcAft>
              <a:buFont typeface="Courier New" panose="02070309020205020404" pitchFamily="49" charset="0"/>
              <a:buChar char="o"/>
              <a:defRPr/>
            </a:pPr>
            <a:r>
              <a:rPr lang="en-US" dirty="0">
                <a:solidFill>
                  <a:schemeClr val="bg2">
                    <a:lumMod val="25000"/>
                  </a:schemeClr>
                </a:solidFill>
              </a:rPr>
              <a:t>Document contains instructions for determining years in U.S. schools, including 60-day rule information</a:t>
            </a:r>
          </a:p>
          <a:p>
            <a:pPr marL="36576" indent="0" eaLnBrk="1" fontAlgn="auto" hangingPunct="1">
              <a:spcBef>
                <a:spcPts val="580"/>
              </a:spcBef>
              <a:spcAft>
                <a:spcPts val="0"/>
              </a:spcAft>
              <a:buFont typeface="Wingdings 2"/>
              <a:buNone/>
              <a:defRPr/>
            </a:pPr>
            <a:endParaRPr lang="en-US" i="1" dirty="0">
              <a:solidFill>
                <a:schemeClr val="bg2">
                  <a:lumMod val="25000"/>
                </a:schemeClr>
              </a:solidFill>
            </a:endParaRPr>
          </a:p>
          <a:p>
            <a:pPr marL="36576" indent="0" eaLnBrk="1" fontAlgn="auto" hangingPunct="1">
              <a:spcBef>
                <a:spcPts val="580"/>
              </a:spcBef>
              <a:spcAft>
                <a:spcPts val="0"/>
              </a:spcAft>
              <a:buFont typeface="Wingdings 2"/>
              <a:buChar char=""/>
              <a:defRPr/>
            </a:pPr>
            <a:r>
              <a:rPr lang="en-US" i="1" dirty="0">
                <a:solidFill>
                  <a:schemeClr val="bg2">
                    <a:lumMod val="25000"/>
                  </a:schemeClr>
                </a:solidFill>
              </a:rPr>
              <a:t> </a:t>
            </a:r>
            <a:r>
              <a:rPr lang="en-US" dirty="0">
                <a:solidFill>
                  <a:schemeClr val="bg2">
                    <a:lumMod val="25000"/>
                  </a:schemeClr>
                </a:solidFill>
              </a:rPr>
              <a:t>2018 TELPAS Decision-Making Guide for LPACs</a:t>
            </a:r>
          </a:p>
          <a:p>
            <a:pPr marL="560070" lvl="1" indent="-285750" eaLnBrk="1" fontAlgn="auto" hangingPunct="1">
              <a:spcBef>
                <a:spcPts val="370"/>
              </a:spcBef>
              <a:spcAft>
                <a:spcPts val="0"/>
              </a:spcAft>
              <a:buFont typeface="Courier New" panose="02070309020205020404" pitchFamily="49" charset="0"/>
              <a:buChar char="o"/>
              <a:defRPr/>
            </a:pPr>
            <a:r>
              <a:rPr lang="en-US" dirty="0">
                <a:solidFill>
                  <a:schemeClr val="bg2">
                    <a:lumMod val="25000"/>
                  </a:schemeClr>
                </a:solidFill>
              </a:rPr>
              <a:t>Includes information on assessing ELLs receiving special education services with TELPAS</a:t>
            </a:r>
          </a:p>
          <a:p>
            <a:pPr marL="36576" indent="0" eaLnBrk="1" fontAlgn="auto" hangingPunct="1">
              <a:spcBef>
                <a:spcPts val="580"/>
              </a:spcBef>
              <a:spcAft>
                <a:spcPts val="0"/>
              </a:spcAft>
              <a:buFont typeface="Wingdings 2" panose="05020102010507070707" pitchFamily="18" charset="2"/>
              <a:buNone/>
              <a:defRPr/>
            </a:pPr>
            <a:endParaRPr lang="en-US" i="1" dirty="0">
              <a:solidFill>
                <a:schemeClr val="bg2">
                  <a:lumMod val="25000"/>
                </a:schemeClr>
              </a:solidFill>
            </a:endParaRPr>
          </a:p>
          <a:p>
            <a:pPr marL="36576" indent="0" eaLnBrk="1" fontAlgn="auto" hangingPunct="1">
              <a:spcBef>
                <a:spcPts val="580"/>
              </a:spcBef>
              <a:spcAft>
                <a:spcPts val="0"/>
              </a:spcAft>
              <a:buFont typeface="Wingdings 2"/>
              <a:buChar char=""/>
              <a:defRPr/>
            </a:pPr>
            <a:r>
              <a:rPr lang="en-US" i="1" dirty="0">
                <a:solidFill>
                  <a:schemeClr val="bg2">
                    <a:lumMod val="25000"/>
                  </a:schemeClr>
                </a:solidFill>
              </a:rPr>
              <a:t> </a:t>
            </a:r>
            <a:r>
              <a:rPr lang="en-US" dirty="0">
                <a:solidFill>
                  <a:schemeClr val="bg2">
                    <a:lumMod val="25000"/>
                  </a:schemeClr>
                </a:solidFill>
              </a:rPr>
              <a:t>2018 Accessibility Features</a:t>
            </a:r>
          </a:p>
          <a:p>
            <a:pPr marL="560070" lvl="1" indent="-285750" eaLnBrk="1" fontAlgn="auto" hangingPunct="1">
              <a:spcBef>
                <a:spcPts val="370"/>
              </a:spcBef>
              <a:spcAft>
                <a:spcPts val="0"/>
              </a:spcAft>
              <a:buFont typeface="Courier New" panose="02070309020205020404" pitchFamily="49" charset="0"/>
              <a:buChar char="o"/>
              <a:defRPr/>
            </a:pPr>
            <a:r>
              <a:rPr lang="en-US" dirty="0">
                <a:solidFill>
                  <a:schemeClr val="bg2">
                    <a:lumMod val="25000"/>
                  </a:schemeClr>
                </a:solidFill>
              </a:rPr>
              <a:t>Certain accessibility features may also be provided for TELPAS</a:t>
            </a:r>
          </a:p>
          <a:p>
            <a:pPr marL="548640" lvl="1" indent="-274320" eaLnBrk="1" fontAlgn="auto" hangingPunct="1">
              <a:spcBef>
                <a:spcPts val="370"/>
              </a:spcBef>
              <a:spcAft>
                <a:spcPts val="0"/>
              </a:spcAft>
              <a:buFont typeface="Wingdings 2"/>
              <a:buChar char=""/>
              <a:defRPr/>
            </a:pPr>
            <a:endParaRPr lang="en-US" dirty="0">
              <a:solidFill>
                <a:schemeClr val="tx1">
                  <a:lumMod val="75000"/>
                  <a:lumOff val="25000"/>
                </a:schemeClr>
              </a:solidFill>
            </a:endParaRPr>
          </a:p>
          <a:p>
            <a:pPr marL="0" indent="0" eaLnBrk="1" fontAlgn="auto" hangingPunct="1">
              <a:spcBef>
                <a:spcPts val="580"/>
              </a:spcBef>
              <a:spcAft>
                <a:spcPts val="0"/>
              </a:spcAft>
              <a:buFont typeface="Wingdings 2"/>
              <a:buNone/>
              <a:defRPr/>
            </a:pPr>
            <a:endParaRPr lang="en-US" dirty="0">
              <a:solidFill>
                <a:schemeClr val="tx1">
                  <a:lumMod val="75000"/>
                  <a:lumOff val="25000"/>
                </a:schemeClr>
              </a:solidFill>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9"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75851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304800" y="515938"/>
            <a:ext cx="8534400" cy="931862"/>
          </a:xfrm>
        </p:spPr>
        <p:txBody>
          <a:bodyPr/>
          <a:lstStyle/>
          <a:p>
            <a:pPr eaLnBrk="1" fontAlgn="auto" hangingPunct="1">
              <a:spcAft>
                <a:spcPts val="0"/>
              </a:spcAft>
              <a:defRPr/>
            </a:pPr>
            <a:r>
              <a:rPr lang="en-US" dirty="0">
                <a:solidFill>
                  <a:schemeClr val="bg2">
                    <a:lumMod val="25000"/>
                  </a:schemeClr>
                </a:solidFill>
              </a:rPr>
              <a:t>Calculating Years in U.S. Schools</a:t>
            </a:r>
          </a:p>
        </p:txBody>
      </p:sp>
      <p:sp>
        <p:nvSpPr>
          <p:cNvPr id="3" name="Content Placeholder 2"/>
          <p:cNvSpPr>
            <a:spLocks noGrp="1"/>
          </p:cNvSpPr>
          <p:nvPr>
            <p:ph idx="1"/>
          </p:nvPr>
        </p:nvSpPr>
        <p:spPr>
          <a:xfrm>
            <a:off x="762000" y="2241550"/>
            <a:ext cx="7543800" cy="3352800"/>
          </a:xfrm>
        </p:spPr>
        <p:txBody>
          <a:bodyPr rtlCol="0">
            <a:normAutofit/>
          </a:bodyPr>
          <a:lstStyle/>
          <a:p>
            <a:pPr marL="322326" indent="-285750" eaLnBrk="1" fontAlgn="auto" hangingPunct="1">
              <a:spcBef>
                <a:spcPts val="580"/>
              </a:spcBef>
              <a:spcAft>
                <a:spcPts val="0"/>
              </a:spcAft>
              <a:buFont typeface="Wingdings 2"/>
              <a:buChar char=""/>
              <a:defRPr/>
            </a:pPr>
            <a:r>
              <a:rPr lang="en-US" sz="2400" dirty="0">
                <a:solidFill>
                  <a:schemeClr val="bg2">
                    <a:lumMod val="25000"/>
                  </a:schemeClr>
                </a:solidFill>
              </a:rPr>
              <a:t>Districts are </a:t>
            </a:r>
            <a:r>
              <a:rPr lang="en-US" sz="2400" u="sng" dirty="0">
                <a:solidFill>
                  <a:schemeClr val="bg2">
                    <a:lumMod val="25000"/>
                  </a:schemeClr>
                </a:solidFill>
              </a:rPr>
              <a:t>not changing the value</a:t>
            </a:r>
            <a:r>
              <a:rPr lang="en-US" sz="2400" dirty="0">
                <a:solidFill>
                  <a:schemeClr val="bg2">
                    <a:lumMod val="25000"/>
                  </a:schemeClr>
                </a:solidFill>
              </a:rPr>
              <a:t> for years in U.S. schools submitted in a previous school year. Districts are using the data previously submitted to inform data that will be submitted this spring. </a:t>
            </a:r>
          </a:p>
          <a:p>
            <a:pPr marL="322326" indent="-285750" eaLnBrk="1" fontAlgn="auto" hangingPunct="1">
              <a:spcBef>
                <a:spcPts val="580"/>
              </a:spcBef>
              <a:spcAft>
                <a:spcPts val="0"/>
              </a:spcAft>
              <a:buFont typeface="Wingdings 2"/>
              <a:buChar char=""/>
              <a:defRPr/>
            </a:pPr>
            <a:endParaRPr lang="en-US" sz="2400" dirty="0">
              <a:solidFill>
                <a:schemeClr val="bg2">
                  <a:lumMod val="25000"/>
                </a:schemeClr>
              </a:solidFill>
            </a:endParaRPr>
          </a:p>
          <a:p>
            <a:pPr marL="322326" indent="-285750" eaLnBrk="1" fontAlgn="auto" hangingPunct="1">
              <a:spcBef>
                <a:spcPts val="580"/>
              </a:spcBef>
              <a:spcAft>
                <a:spcPts val="0"/>
              </a:spcAft>
              <a:buFont typeface="Wingdings 2"/>
              <a:buChar char=""/>
              <a:defRPr/>
            </a:pPr>
            <a:r>
              <a:rPr lang="en-US" sz="2400" dirty="0">
                <a:solidFill>
                  <a:schemeClr val="bg2">
                    <a:lumMod val="25000"/>
                  </a:schemeClr>
                </a:solidFill>
              </a:rPr>
              <a:t>The number of years in U.S. schools on record for a student will never decrease. The value will either </a:t>
            </a:r>
            <a:r>
              <a:rPr lang="en-US" sz="2400" u="sng" dirty="0">
                <a:solidFill>
                  <a:schemeClr val="bg2">
                    <a:lumMod val="25000"/>
                  </a:schemeClr>
                </a:solidFill>
              </a:rPr>
              <a:t>remain the same</a:t>
            </a:r>
            <a:r>
              <a:rPr lang="en-US" sz="2400" dirty="0">
                <a:solidFill>
                  <a:schemeClr val="bg2">
                    <a:lumMod val="25000"/>
                  </a:schemeClr>
                </a:solidFill>
              </a:rPr>
              <a:t> or </a:t>
            </a:r>
            <a:r>
              <a:rPr lang="en-US" sz="2400" u="sng" dirty="0">
                <a:solidFill>
                  <a:schemeClr val="bg2">
                    <a:lumMod val="25000"/>
                  </a:schemeClr>
                </a:solidFill>
              </a:rPr>
              <a:t>increase by 1</a:t>
            </a:r>
            <a:r>
              <a:rPr lang="en-US" sz="2400" dirty="0">
                <a:solidFill>
                  <a:schemeClr val="bg2">
                    <a:lumMod val="25000"/>
                  </a:schemeClr>
                </a:solidFill>
              </a:rPr>
              <a:t>. </a:t>
            </a:r>
          </a:p>
          <a:p>
            <a:pPr marL="274320" indent="-274320" eaLnBrk="1" fontAlgn="auto" hangingPunct="1">
              <a:spcBef>
                <a:spcPts val="580"/>
              </a:spcBef>
              <a:spcAft>
                <a:spcPts val="0"/>
              </a:spcAft>
              <a:buFont typeface="Wingdings 2"/>
              <a:buChar char=""/>
              <a:defRPr/>
            </a:pPr>
            <a:endParaRPr lang="en-US" sz="2400" dirty="0">
              <a:solidFill>
                <a:schemeClr val="tx1">
                  <a:lumMod val="75000"/>
                  <a:lumOff val="25000"/>
                </a:schemeClr>
              </a:solidFill>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385286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838200" y="854075"/>
            <a:ext cx="7239000" cy="593725"/>
          </a:xfrm>
        </p:spPr>
        <p:txBody>
          <a:bodyPr>
            <a:noAutofit/>
          </a:bodyPr>
          <a:lstStyle/>
          <a:p>
            <a:pPr eaLnBrk="1" fontAlgn="auto" hangingPunct="1">
              <a:spcAft>
                <a:spcPts val="0"/>
              </a:spcAft>
              <a:defRPr/>
            </a:pPr>
            <a:r>
              <a:rPr lang="en-US" dirty="0">
                <a:solidFill>
                  <a:schemeClr val="bg2">
                    <a:lumMod val="25000"/>
                  </a:schemeClr>
                </a:solidFill>
              </a:rPr>
              <a:t>Data Collection for Spring </a:t>
            </a:r>
          </a:p>
        </p:txBody>
      </p:sp>
      <p:sp>
        <p:nvSpPr>
          <p:cNvPr id="113667" name="Content Placeholder 2"/>
          <p:cNvSpPr>
            <a:spLocks noGrp="1"/>
          </p:cNvSpPr>
          <p:nvPr>
            <p:ph idx="1"/>
          </p:nvPr>
        </p:nvSpPr>
        <p:spPr>
          <a:xfrm>
            <a:off x="609600" y="1905000"/>
            <a:ext cx="7864475" cy="4343400"/>
          </a:xfrm>
        </p:spPr>
        <p:txBody>
          <a:bodyPr/>
          <a:lstStyle/>
          <a:p>
            <a:pPr marL="0" indent="0" eaLnBrk="1" hangingPunct="1">
              <a:lnSpc>
                <a:spcPct val="70000"/>
              </a:lnSpc>
              <a:spcBef>
                <a:spcPts val="575"/>
              </a:spcBef>
              <a:buFont typeface="Calibri" panose="020F0502020204030204" pitchFamily="34" charset="0"/>
              <a:buNone/>
              <a:defRPr/>
            </a:pPr>
            <a:r>
              <a:rPr lang="en-US" altLang="en-US" sz="2200" dirty="0">
                <a:solidFill>
                  <a:schemeClr val="bg2">
                    <a:lumMod val="25000"/>
                  </a:schemeClr>
                </a:solidFill>
              </a:rPr>
              <a:t>In addition to years in U.S. schools, other information that will be         collected includes:</a:t>
            </a:r>
          </a:p>
          <a:p>
            <a:pPr eaLnBrk="1" hangingPunct="1">
              <a:lnSpc>
                <a:spcPct val="70000"/>
              </a:lnSpc>
              <a:spcBef>
                <a:spcPts val="575"/>
              </a:spcBef>
              <a:buFont typeface="Wingdings 2" panose="05020102010507070707" pitchFamily="18" charset="2"/>
              <a:buChar char=""/>
              <a:defRPr/>
            </a:pPr>
            <a:endParaRPr lang="en-US" altLang="en-US" sz="2200" dirty="0">
              <a:solidFill>
                <a:schemeClr val="bg2">
                  <a:lumMod val="25000"/>
                </a:schemeClr>
              </a:solidFill>
            </a:endParaRPr>
          </a:p>
          <a:p>
            <a:pPr eaLnBrk="1" hangingPunct="1">
              <a:lnSpc>
                <a:spcPct val="70000"/>
              </a:lnSpc>
              <a:spcBef>
                <a:spcPts val="375"/>
              </a:spcBef>
              <a:buFont typeface="Wingdings 2" panose="05020102010507070707" pitchFamily="18" charset="2"/>
              <a:buChar char=""/>
              <a:defRPr/>
            </a:pPr>
            <a:r>
              <a:rPr lang="en-US" altLang="en-US" dirty="0">
                <a:solidFill>
                  <a:schemeClr val="bg2">
                    <a:lumMod val="25000"/>
                  </a:schemeClr>
                </a:solidFill>
              </a:rPr>
              <a:t>Unschooled asylees/refugees</a:t>
            </a:r>
          </a:p>
          <a:p>
            <a:pPr lvl="2" eaLnBrk="1" hangingPunct="1">
              <a:spcBef>
                <a:spcPts val="375"/>
              </a:spcBef>
              <a:buFont typeface="Courier New" panose="02070309020205020404" pitchFamily="49" charset="0"/>
              <a:buChar char="o"/>
              <a:defRPr/>
            </a:pPr>
            <a:r>
              <a:rPr lang="en-US" altLang="en-US" dirty="0">
                <a:solidFill>
                  <a:schemeClr val="bg2">
                    <a:lumMod val="25000"/>
                  </a:schemeClr>
                </a:solidFill>
              </a:rPr>
              <a:t>These students lack literacy skills in their first language and basic subject-matter knowledge and skills. They may also lack basic social skills and have experienced emotional trauma as a result of their previous circumstances. </a:t>
            </a:r>
          </a:p>
          <a:p>
            <a:pPr lvl="2" eaLnBrk="1" hangingPunct="1">
              <a:lnSpc>
                <a:spcPct val="70000"/>
              </a:lnSpc>
              <a:spcBef>
                <a:spcPts val="375"/>
              </a:spcBef>
              <a:buClr>
                <a:srgbClr val="BCBFCE"/>
              </a:buClr>
              <a:buFont typeface="Wingdings 2" panose="05020102010507070707" pitchFamily="18" charset="2"/>
              <a:buChar char=""/>
              <a:defRPr/>
            </a:pPr>
            <a:endParaRPr lang="en-US" altLang="en-US" sz="1700" dirty="0">
              <a:solidFill>
                <a:schemeClr val="bg2">
                  <a:lumMod val="25000"/>
                </a:schemeClr>
              </a:solidFill>
            </a:endParaRPr>
          </a:p>
          <a:p>
            <a:pPr eaLnBrk="1" hangingPunct="1">
              <a:lnSpc>
                <a:spcPct val="70000"/>
              </a:lnSpc>
              <a:spcBef>
                <a:spcPts val="375"/>
              </a:spcBef>
              <a:buFont typeface="Wingdings 2" panose="05020102010507070707" pitchFamily="18" charset="2"/>
              <a:buChar char=""/>
              <a:defRPr/>
            </a:pPr>
            <a:r>
              <a:rPr lang="en-US" altLang="en-US" dirty="0">
                <a:solidFill>
                  <a:schemeClr val="bg2">
                    <a:lumMod val="25000"/>
                  </a:schemeClr>
                </a:solidFill>
              </a:rPr>
              <a:t>Students with Interrupted Formal Education (SIFE)</a:t>
            </a:r>
          </a:p>
          <a:p>
            <a:pPr lvl="2" eaLnBrk="1" hangingPunct="1">
              <a:spcBef>
                <a:spcPts val="375"/>
              </a:spcBef>
              <a:buFont typeface="Courier New" panose="02070309020205020404" pitchFamily="49" charset="0"/>
              <a:buChar char="o"/>
              <a:defRPr/>
            </a:pPr>
            <a:r>
              <a:rPr lang="en-US" altLang="en-US" dirty="0">
                <a:solidFill>
                  <a:schemeClr val="bg2">
                    <a:lumMod val="25000"/>
                  </a:schemeClr>
                </a:solidFill>
              </a:rPr>
              <a:t>These ELLs attend school in the U.S., withdraw and leave the U.S. for a period of time, and then return to the U.S.  The period of time outside of the U.S. or the number of times the student is withdrawn from U.S. schools is significant enough that growth in English and learning of subject matter are affected. </a:t>
            </a:r>
          </a:p>
          <a:p>
            <a:pPr lvl="2" eaLnBrk="1" hangingPunct="1">
              <a:spcBef>
                <a:spcPts val="375"/>
              </a:spcBef>
              <a:buFont typeface="Courier New" panose="02070309020205020404" pitchFamily="49" charset="0"/>
              <a:buChar char="o"/>
              <a:defRPr/>
            </a:pPr>
            <a:r>
              <a:rPr lang="en-US" altLang="en-US" dirty="0">
                <a:solidFill>
                  <a:schemeClr val="bg2">
                    <a:lumMod val="25000"/>
                  </a:schemeClr>
                </a:solidFill>
              </a:rPr>
              <a:t>These ELLs may come to the U.S. with limited or no prior schooling. They lack literacy skills in their first language, basic subject-matter knowledge and skills, or basic social skills. For the purpose of this data collection, include ELLs who did not attend school for a period of time such that the ability to learn English and new grade level subject-matter knowledge and skills is significantly affected. </a:t>
            </a:r>
          </a:p>
          <a:p>
            <a:pPr eaLnBrk="1" hangingPunct="1">
              <a:lnSpc>
                <a:spcPct val="70000"/>
              </a:lnSpc>
              <a:spcBef>
                <a:spcPts val="575"/>
              </a:spcBef>
              <a:buFont typeface="Wingdings 2" panose="05020102010507070707" pitchFamily="18" charset="2"/>
              <a:buChar char=""/>
              <a:defRPr/>
            </a:pPr>
            <a:endParaRPr lang="en-US" altLang="en-US" sz="1500" dirty="0">
              <a:latin typeface="Gill Sans MT" panose="020B0502020104020203" pitchFamily="34" charset="0"/>
            </a:endParaRPr>
          </a:p>
          <a:p>
            <a:pPr lvl="1" eaLnBrk="1" hangingPunct="1">
              <a:lnSpc>
                <a:spcPct val="70000"/>
              </a:lnSpc>
              <a:spcBef>
                <a:spcPts val="375"/>
              </a:spcBef>
              <a:buFont typeface="Wingdings 2" panose="05020102010507070707" pitchFamily="18" charset="2"/>
              <a:buChar char=""/>
              <a:defRPr/>
            </a:pPr>
            <a:endParaRPr lang="en-US" altLang="en-US" sz="2000" dirty="0">
              <a:latin typeface="Gill Sans MT" panose="020B0502020104020203" pitchFamily="34" charset="0"/>
            </a:endParaRPr>
          </a:p>
          <a:p>
            <a:pPr eaLnBrk="1" hangingPunct="1">
              <a:lnSpc>
                <a:spcPct val="70000"/>
              </a:lnSpc>
              <a:spcBef>
                <a:spcPts val="575"/>
              </a:spcBef>
              <a:buFont typeface="Wingdings 2" panose="05020102010507070707" pitchFamily="18" charset="2"/>
              <a:buChar char=""/>
              <a:defRPr/>
            </a:pPr>
            <a:endParaRPr lang="en-US" altLang="en-US" sz="1500" dirty="0">
              <a:latin typeface="Gill Sans MT" panose="020B0502020104020203" pitchFamily="34" charset="0"/>
            </a:endParaRPr>
          </a:p>
          <a:p>
            <a:pPr lvl="1" eaLnBrk="1" hangingPunct="1">
              <a:lnSpc>
                <a:spcPct val="70000"/>
              </a:lnSpc>
              <a:spcBef>
                <a:spcPts val="375"/>
              </a:spcBef>
              <a:buFont typeface="Wingdings 2" panose="05020102010507070707" pitchFamily="18" charset="2"/>
              <a:buChar char=""/>
              <a:defRPr/>
            </a:pPr>
            <a:endParaRPr lang="en-US" altLang="en-US" sz="2000" dirty="0">
              <a:latin typeface="Gill Sans MT" panose="020B0502020104020203" pitchFamily="34" charset="0"/>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6362099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2325" y="758825"/>
            <a:ext cx="7543800" cy="3565525"/>
          </a:xfrm>
        </p:spPr>
        <p:txBody>
          <a:bodyPr/>
          <a:lstStyle/>
          <a:p>
            <a:pPr>
              <a:defRPr/>
            </a:pPr>
            <a:r>
              <a:rPr lang="en-US" sz="6000" dirty="0">
                <a:solidFill>
                  <a:schemeClr val="bg2">
                    <a:lumMod val="25000"/>
                  </a:schemeClr>
                </a:solidFill>
              </a:rPr>
              <a:t>Alternate English Language Proficiency (ELP) Assessment</a:t>
            </a:r>
          </a:p>
        </p:txBody>
      </p:sp>
      <p:sp>
        <p:nvSpPr>
          <p:cNvPr id="11" name="Explosion: 14 Points 10"/>
          <p:cNvSpPr/>
          <p:nvPr/>
        </p:nvSpPr>
        <p:spPr>
          <a:xfrm rot="2076265">
            <a:off x="6740870" y="231324"/>
            <a:ext cx="2190907" cy="148463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Preview</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2058194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882316" y="701675"/>
            <a:ext cx="7728284" cy="822325"/>
          </a:xfrm>
        </p:spPr>
        <p:txBody>
          <a:bodyPr/>
          <a:lstStyle/>
          <a:p>
            <a:pPr eaLnBrk="1" fontAlgn="auto" hangingPunct="1">
              <a:spcAft>
                <a:spcPts val="0"/>
              </a:spcAft>
              <a:defRPr/>
            </a:pPr>
            <a:r>
              <a:rPr lang="en-US" dirty="0">
                <a:solidFill>
                  <a:schemeClr val="bg2">
                    <a:lumMod val="25000"/>
                  </a:schemeClr>
                </a:solidFill>
              </a:rPr>
              <a:t>STAAR Participation Decisions</a:t>
            </a:r>
          </a:p>
        </p:txBody>
      </p:sp>
      <p:sp>
        <p:nvSpPr>
          <p:cNvPr id="20483" name="Content Placeholder 2"/>
          <p:cNvSpPr>
            <a:spLocks noGrp="1"/>
          </p:cNvSpPr>
          <p:nvPr>
            <p:ph idx="1"/>
          </p:nvPr>
        </p:nvSpPr>
        <p:spPr>
          <a:xfrm>
            <a:off x="882315" y="1981200"/>
            <a:ext cx="7352047" cy="3581400"/>
          </a:xfrm>
        </p:spPr>
        <p:txBody>
          <a:bodyPr>
            <a:normAutofit lnSpcReduction="10000"/>
          </a:bodyPr>
          <a:lstStyle/>
          <a:p>
            <a:pPr eaLnBrk="1" hangingPunct="1">
              <a:buFont typeface="Calibri" panose="020F0502020204030204" pitchFamily="34" charset="0"/>
              <a:buChar char=" "/>
              <a:defRPr/>
            </a:pPr>
            <a:r>
              <a:rPr lang="en-US" altLang="en-US" sz="2800" dirty="0">
                <a:solidFill>
                  <a:schemeClr val="bg2">
                    <a:lumMod val="25000"/>
                  </a:schemeClr>
                </a:solidFill>
              </a:rPr>
              <a:t>STAAR encompasses―</a:t>
            </a:r>
          </a:p>
          <a:p>
            <a:pPr lvl="1" eaLnBrk="1" hangingPunct="1">
              <a:buSzPct val="103000"/>
              <a:buFont typeface="Arial" panose="020B0604020202020204" pitchFamily="34" charset="0"/>
              <a:buChar char="•"/>
              <a:defRPr/>
            </a:pPr>
            <a:r>
              <a:rPr lang="en-US" altLang="en-US" sz="2800" dirty="0">
                <a:solidFill>
                  <a:schemeClr val="bg2">
                    <a:lumMod val="25000"/>
                  </a:schemeClr>
                </a:solidFill>
              </a:rPr>
              <a:t>STAAR  </a:t>
            </a:r>
          </a:p>
          <a:p>
            <a:pPr lvl="1" eaLnBrk="1" hangingPunct="1">
              <a:buSzPct val="103000"/>
              <a:buFont typeface="Arial" panose="020B0604020202020204" pitchFamily="34" charset="0"/>
              <a:buChar char="•"/>
              <a:defRPr/>
            </a:pPr>
            <a:r>
              <a:rPr lang="en-US" altLang="en-US" sz="2800" dirty="0">
                <a:solidFill>
                  <a:schemeClr val="bg2">
                    <a:lumMod val="25000"/>
                  </a:schemeClr>
                </a:solidFill>
              </a:rPr>
              <a:t>STAAR Spanish</a:t>
            </a:r>
          </a:p>
          <a:p>
            <a:pPr lvl="1" eaLnBrk="1" hangingPunct="1">
              <a:buSzPct val="103000"/>
              <a:buFont typeface="Arial" panose="020B0604020202020204" pitchFamily="34" charset="0"/>
              <a:buChar char="•"/>
              <a:defRPr/>
            </a:pPr>
            <a:r>
              <a:rPr lang="en-US" altLang="en-US" sz="2800" dirty="0">
                <a:solidFill>
                  <a:schemeClr val="bg2">
                    <a:lumMod val="25000"/>
                  </a:schemeClr>
                </a:solidFill>
              </a:rPr>
              <a:t>STAAR Alternate 2</a:t>
            </a:r>
          </a:p>
          <a:p>
            <a:pPr lvl="1" eaLnBrk="1" hangingPunct="1">
              <a:buFont typeface="Calibri" panose="020F0502020204030204" pitchFamily="34" charset="0"/>
              <a:buChar char="◦"/>
              <a:defRPr/>
            </a:pPr>
            <a:endParaRPr lang="en-US" altLang="en-US" sz="2800" dirty="0">
              <a:solidFill>
                <a:schemeClr val="bg2">
                  <a:lumMod val="25000"/>
                </a:schemeClr>
              </a:solidFill>
            </a:endParaRPr>
          </a:p>
          <a:p>
            <a:pPr eaLnBrk="1" hangingPunct="1">
              <a:buFont typeface="Calibri" panose="020F0502020204030204" pitchFamily="34" charset="0"/>
              <a:buChar char=" "/>
              <a:defRPr/>
            </a:pPr>
            <a:r>
              <a:rPr lang="en-US" altLang="en-US" sz="2800" dirty="0">
                <a:solidFill>
                  <a:schemeClr val="bg2">
                    <a:lumMod val="25000"/>
                  </a:schemeClr>
                </a:solidFill>
              </a:rPr>
              <a:t>LPACs are required to make and </a:t>
            </a:r>
            <a:r>
              <a:rPr lang="en-US" altLang="en-US" sz="2800" u="sng" dirty="0">
                <a:solidFill>
                  <a:schemeClr val="bg2">
                    <a:lumMod val="25000"/>
                  </a:schemeClr>
                </a:solidFill>
              </a:rPr>
              <a:t>document assessment decisions</a:t>
            </a:r>
            <a:r>
              <a:rPr lang="en-US" altLang="en-US" sz="2800" dirty="0">
                <a:solidFill>
                  <a:schemeClr val="bg2">
                    <a:lumMod val="25000"/>
                  </a:schemeClr>
                </a:solidFill>
              </a:rPr>
              <a:t> in accordance with outlined procedures.</a:t>
            </a:r>
          </a:p>
          <a:p>
            <a:pPr eaLnBrk="1" hangingPunct="1">
              <a:buFont typeface="Calibri" panose="020F0502020204030204" pitchFamily="34" charset="0"/>
              <a:buChar char=" "/>
              <a:defRPr/>
            </a:pPr>
            <a:endParaRPr lang="en-US" altLang="en-US" sz="2800" dirty="0">
              <a:latin typeface="Gill Sans MT" panose="020B0502020104020203" pitchFamily="34" charset="0"/>
            </a:endParaRPr>
          </a:p>
        </p:txBody>
      </p:sp>
      <p:sp>
        <p:nvSpPr>
          <p:cNvPr id="2662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6140050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2325" y="152400"/>
            <a:ext cx="7543800" cy="1600200"/>
          </a:xfrm>
        </p:spPr>
        <p:txBody>
          <a:bodyPr>
            <a:normAutofit fontScale="90000"/>
          </a:bodyPr>
          <a:lstStyle/>
          <a:p>
            <a:pPr>
              <a:defRPr/>
            </a:pPr>
            <a:r>
              <a:rPr lang="en-US" b="1" u="sng" dirty="0">
                <a:solidFill>
                  <a:schemeClr val="tx1"/>
                </a:solidFill>
              </a:rPr>
              <a:t/>
            </a:r>
            <a:br>
              <a:rPr lang="en-US" b="1" u="sng" dirty="0">
                <a:solidFill>
                  <a:schemeClr val="tx1"/>
                </a:solidFill>
              </a:rPr>
            </a:br>
            <a:r>
              <a:rPr lang="en-US" sz="3200" dirty="0">
                <a:solidFill>
                  <a:schemeClr val="tx1"/>
                </a:solidFill>
              </a:rPr>
              <a:t/>
            </a:r>
            <a:br>
              <a:rPr lang="en-US" sz="3200" dirty="0">
                <a:solidFill>
                  <a:schemeClr val="tx1"/>
                </a:solidFill>
              </a:rPr>
            </a:br>
            <a:r>
              <a:rPr lang="en-US" sz="5300" dirty="0">
                <a:solidFill>
                  <a:schemeClr val="bg2">
                    <a:lumMod val="25000"/>
                  </a:schemeClr>
                </a:solidFill>
              </a:rPr>
              <a:t>Federal Requirements Assessment </a:t>
            </a:r>
            <a:r>
              <a:rPr lang="en-US" sz="3000" spc="-60" dirty="0">
                <a:solidFill>
                  <a:srgbClr val="FFFFFF"/>
                </a:solidFill>
                <a:latin typeface="Corbel" panose="020B0503020204020204"/>
              </a:rPr>
              <a:t>Federal Requirements</a:t>
            </a:r>
            <a:endParaRPr lang="en-US" dirty="0"/>
          </a:p>
        </p:txBody>
      </p:sp>
      <p:sp>
        <p:nvSpPr>
          <p:cNvPr id="118786" name="Content Placeholder 7"/>
          <p:cNvSpPr>
            <a:spLocks noGrp="1"/>
          </p:cNvSpPr>
          <p:nvPr>
            <p:ph idx="1"/>
          </p:nvPr>
        </p:nvSpPr>
        <p:spPr>
          <a:xfrm>
            <a:off x="822325" y="2057400"/>
            <a:ext cx="7543800" cy="3811588"/>
          </a:xfrm>
        </p:spPr>
        <p:txBody>
          <a:bodyPr/>
          <a:lstStyle/>
          <a:p>
            <a:pPr>
              <a:buFont typeface="Arial" charset="0"/>
              <a:buChar char="•"/>
            </a:pPr>
            <a:r>
              <a:rPr lang="en-US" altLang="x-none" sz="2800" dirty="0">
                <a:solidFill>
                  <a:srgbClr val="203A4E"/>
                </a:solidFill>
                <a:ea typeface="Calibri" charset="0"/>
                <a:cs typeface="Calibri" charset="0"/>
              </a:rPr>
              <a:t> 34 CFR §200.6(h)(5) requires that a State administers an alternate ELP assessment for English learners (ELs) with the most significant cognitive disabilities who cannot participate in the ELP assessment even with appropriate accommodations.</a:t>
            </a:r>
          </a:p>
          <a:p>
            <a:endParaRPr lang="en-US" altLang="en-US" dirty="0"/>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0"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4046108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bg2">
                    <a:lumMod val="25000"/>
                  </a:schemeClr>
                </a:solidFill>
              </a:rPr>
              <a:t>Alternate ELP Assessment</a:t>
            </a:r>
          </a:p>
        </p:txBody>
      </p:sp>
      <p:sp>
        <p:nvSpPr>
          <p:cNvPr id="3" name="Content Placeholder 2"/>
          <p:cNvSpPr>
            <a:spLocks noGrp="1"/>
          </p:cNvSpPr>
          <p:nvPr>
            <p:ph idx="1"/>
          </p:nvPr>
        </p:nvSpPr>
        <p:spPr>
          <a:xfrm>
            <a:off x="822325" y="2133600"/>
            <a:ext cx="7543800" cy="3735388"/>
          </a:xfrm>
        </p:spPr>
        <p:txBody>
          <a:bodyPr/>
          <a:lstStyle/>
          <a:p>
            <a:pPr marL="0" indent="0">
              <a:buFont typeface="Calibri" panose="020F0502020204030204" pitchFamily="34" charset="0"/>
              <a:buNone/>
              <a:defRPr/>
            </a:pPr>
            <a:r>
              <a:rPr lang="en-US" sz="2800" dirty="0">
                <a:solidFill>
                  <a:schemeClr val="bg2">
                    <a:lumMod val="25000"/>
                  </a:schemeClr>
                </a:solidFill>
              </a:rPr>
              <a:t>Texas is creating a holistic inventory to assess English language proficiency to</a:t>
            </a:r>
          </a:p>
          <a:p>
            <a:pPr lvl="1">
              <a:buFont typeface="Arial" panose="020B0604020202020204" pitchFamily="34" charset="0"/>
              <a:buChar char="•"/>
              <a:defRPr/>
            </a:pPr>
            <a:r>
              <a:rPr lang="en-US" sz="2800" dirty="0">
                <a:solidFill>
                  <a:schemeClr val="bg2">
                    <a:lumMod val="25000"/>
                  </a:schemeClr>
                </a:solidFill>
              </a:rPr>
              <a:t> </a:t>
            </a:r>
            <a:r>
              <a:rPr lang="en-US" sz="2400" dirty="0">
                <a:solidFill>
                  <a:schemeClr val="bg2">
                    <a:lumMod val="25000"/>
                  </a:schemeClr>
                </a:solidFill>
              </a:rPr>
              <a:t>satisfy the </a:t>
            </a:r>
            <a:r>
              <a:rPr lang="en-US" sz="2400" u="sng" dirty="0">
                <a:solidFill>
                  <a:schemeClr val="bg2">
                    <a:lumMod val="25000"/>
                  </a:schemeClr>
                </a:solidFill>
              </a:rPr>
              <a:t>Alternate ELP assessment requirement</a:t>
            </a:r>
            <a:r>
              <a:rPr lang="en-US" sz="2400" dirty="0">
                <a:solidFill>
                  <a:schemeClr val="bg2">
                    <a:lumMod val="25000"/>
                  </a:schemeClr>
                </a:solidFill>
              </a:rPr>
              <a:t> for students with the most significant cognitive disabilities (SWMSCD)</a:t>
            </a:r>
          </a:p>
          <a:p>
            <a:pPr lvl="1">
              <a:buFont typeface="Arial" panose="020B0604020202020204" pitchFamily="34" charset="0"/>
              <a:buChar char="•"/>
              <a:defRPr/>
            </a:pPr>
            <a:r>
              <a:rPr lang="en-US" sz="2400" dirty="0">
                <a:solidFill>
                  <a:schemeClr val="bg2">
                    <a:lumMod val="25000"/>
                  </a:schemeClr>
                </a:solidFill>
              </a:rPr>
              <a:t> </a:t>
            </a:r>
            <a:r>
              <a:rPr lang="en-US" sz="2400" u="sng" dirty="0">
                <a:solidFill>
                  <a:schemeClr val="bg2">
                    <a:lumMod val="25000"/>
                  </a:schemeClr>
                </a:solidFill>
              </a:rPr>
              <a:t>reduce exemptions</a:t>
            </a:r>
            <a:r>
              <a:rPr lang="en-US" sz="2400" dirty="0">
                <a:solidFill>
                  <a:schemeClr val="bg2">
                    <a:lumMod val="25000"/>
                  </a:schemeClr>
                </a:solidFill>
              </a:rPr>
              <a:t> from specific language domains on the general TELPAS</a:t>
            </a:r>
          </a:p>
          <a:p>
            <a:pPr>
              <a:buFont typeface="Calibri" panose="020F0502020204030204" pitchFamily="34" charset="0"/>
              <a:buChar char=" "/>
              <a:defRPr/>
            </a:pPr>
            <a:endParaRPr lang="en-US" dirty="0"/>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3614303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3725"/>
            <a:ext cx="2400300" cy="2286000"/>
          </a:xfrm>
        </p:spPr>
        <p:txBody>
          <a:bodyPr>
            <a:normAutofit fontScale="90000"/>
          </a:bodyPr>
          <a:lstStyle/>
          <a:p>
            <a:pPr>
              <a:defRPr/>
            </a:pPr>
            <a:r>
              <a:rPr lang="en-US" dirty="0"/>
              <a:t>Who will be assessed with the Alternate ELP Assessment?</a:t>
            </a:r>
          </a:p>
        </p:txBody>
      </p:sp>
      <p:sp>
        <p:nvSpPr>
          <p:cNvPr id="120834" name="Text Placeholder 7"/>
          <p:cNvSpPr>
            <a:spLocks noGrp="1"/>
          </p:cNvSpPr>
          <p:nvPr>
            <p:ph type="body" sz="half" idx="2"/>
          </p:nvPr>
        </p:nvSpPr>
        <p:spPr>
          <a:xfrm>
            <a:off x="342900" y="3352800"/>
            <a:ext cx="2400300" cy="2952750"/>
          </a:xfrm>
        </p:spPr>
        <p:txBody>
          <a:bodyPr/>
          <a:lstStyle/>
          <a:p>
            <a:r>
              <a:rPr lang="en-US" altLang="en-US" sz="1800" dirty="0"/>
              <a:t>Spring 2018   Cog Lab     </a:t>
            </a:r>
          </a:p>
          <a:p>
            <a:endParaRPr lang="en-US" altLang="en-US" sz="1800" dirty="0"/>
          </a:p>
          <a:p>
            <a:r>
              <a:rPr lang="en-US" altLang="en-US" sz="1800" dirty="0"/>
              <a:t>Spring 2019  Administer TELPAS Alt Assessment</a:t>
            </a:r>
          </a:p>
          <a:p>
            <a:endParaRPr lang="en-US" altLang="en-US" dirty="0"/>
          </a:p>
        </p:txBody>
      </p:sp>
      <p:sp>
        <p:nvSpPr>
          <p:cNvPr id="16" name="Rectangle 15"/>
          <p:cNvSpPr/>
          <p:nvPr/>
        </p:nvSpPr>
        <p:spPr bwMode="auto">
          <a:xfrm>
            <a:off x="3376613" y="1074738"/>
            <a:ext cx="1392237" cy="1214437"/>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20837"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325" y="604838"/>
            <a:ext cx="5959475"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876" y="5973917"/>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3605546" y="6357938"/>
            <a:ext cx="3617103" cy="365125"/>
          </a:xfrm>
        </p:spPr>
        <p:txBody>
          <a:bodyPr/>
          <a:lstStyle>
            <a:lvl1pPr>
              <a:defRPr b="1">
                <a:solidFill>
                  <a:schemeClr val="tx1"/>
                </a:solidFill>
              </a:defRPr>
            </a:lvl1pPr>
          </a:lstStyle>
          <a:p>
            <a:pPr algn="ctr">
              <a:defRPr/>
            </a:pPr>
            <a:r>
              <a:rPr lang="en-US" b="0" dirty="0"/>
              <a:t>©2017 Region One Education Service Center</a:t>
            </a:r>
          </a:p>
        </p:txBody>
      </p:sp>
      <p:sp>
        <p:nvSpPr>
          <p:cNvPr id="11" name="TextBox 2"/>
          <p:cNvSpPr txBox="1">
            <a:spLocks noChangeArrowheads="1"/>
          </p:cNvSpPr>
          <p:nvPr/>
        </p:nvSpPr>
        <p:spPr bwMode="auto">
          <a:xfrm>
            <a:off x="7530469" y="6274726"/>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dirty="0"/>
              <a:t>DRAFT</a:t>
            </a:r>
          </a:p>
        </p:txBody>
      </p:sp>
    </p:spTree>
    <p:extLst>
      <p:ext uri="{BB962C8B-B14F-4D97-AF65-F5344CB8AC3E}">
        <p14:creationId xmlns:p14="http://schemas.microsoft.com/office/powerpoint/2010/main" val="1223059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2819400" cy="3819525"/>
          </a:xfrm>
        </p:spPr>
        <p:txBody>
          <a:bodyPr/>
          <a:lstStyle/>
          <a:p>
            <a:pPr>
              <a:defRPr/>
            </a:pPr>
            <a:r>
              <a:rPr lang="en-US" sz="4400" dirty="0"/>
              <a:t>Alternate</a:t>
            </a:r>
            <a:br>
              <a:rPr lang="en-US" sz="4400" dirty="0"/>
            </a:br>
            <a:r>
              <a:rPr lang="en-US" sz="4400" dirty="0"/>
              <a:t>ELP </a:t>
            </a:r>
            <a:br>
              <a:rPr lang="en-US" sz="4400" dirty="0"/>
            </a:br>
            <a:r>
              <a:rPr lang="en-US" sz="4400" dirty="0"/>
              <a:t>Assessment Cog Lab</a:t>
            </a:r>
            <a:r>
              <a:rPr lang="en-US" dirty="0"/>
              <a:t/>
            </a:r>
            <a:br>
              <a:rPr lang="en-US" dirty="0"/>
            </a:br>
            <a:r>
              <a:rPr lang="en-US" dirty="0"/>
              <a:t>     </a:t>
            </a:r>
            <a:r>
              <a:rPr lang="en-US" sz="1600" dirty="0">
                <a:latin typeface="+mn-lt"/>
              </a:rPr>
              <a:t>Late April-Early </a:t>
            </a:r>
            <a:r>
              <a:rPr lang="en-US" sz="1400" dirty="0">
                <a:latin typeface="+mn-lt"/>
              </a:rPr>
              <a:t>May</a:t>
            </a:r>
            <a:r>
              <a:rPr lang="en-US" sz="1600" dirty="0">
                <a:latin typeface="+mn-lt"/>
              </a:rPr>
              <a:t> </a:t>
            </a:r>
          </a:p>
        </p:txBody>
      </p:sp>
      <p:sp>
        <p:nvSpPr>
          <p:cNvPr id="3" name="Content Placeholder 2"/>
          <p:cNvSpPr>
            <a:spLocks noGrp="1"/>
          </p:cNvSpPr>
          <p:nvPr>
            <p:ph idx="1"/>
          </p:nvPr>
        </p:nvSpPr>
        <p:spPr>
          <a:xfrm>
            <a:off x="3460750" y="731838"/>
            <a:ext cx="5008563" cy="5700712"/>
          </a:xfrm>
        </p:spPr>
        <p:txBody>
          <a:bodyPr/>
          <a:lstStyle/>
          <a:p>
            <a:pPr marL="0" indent="0">
              <a:buFont typeface="Calibri" panose="020F0502020204030204" pitchFamily="34" charset="0"/>
              <a:buNone/>
              <a:defRPr/>
            </a:pPr>
            <a:endParaRPr lang="en-US" b="1" dirty="0"/>
          </a:p>
          <a:p>
            <a:pPr marL="0" indent="0" algn="ctr">
              <a:buFont typeface="Calibri" panose="020F0502020204030204" pitchFamily="34" charset="0"/>
              <a:buNone/>
              <a:defRPr/>
            </a:pPr>
            <a:endParaRPr lang="en-US" b="1" i="1" dirty="0">
              <a:solidFill>
                <a:schemeClr val="accent1">
                  <a:lumMod val="75000"/>
                </a:schemeClr>
              </a:solidFill>
            </a:endParaRPr>
          </a:p>
          <a:p>
            <a:pPr marL="0" indent="0" algn="ctr">
              <a:buFont typeface="Calibri" panose="020F0502020204030204" pitchFamily="34" charset="0"/>
              <a:buNone/>
              <a:defRPr/>
            </a:pPr>
            <a:endParaRPr lang="en-US" b="1" i="1" dirty="0">
              <a:solidFill>
                <a:schemeClr val="accent1">
                  <a:lumMod val="75000"/>
                </a:schemeClr>
              </a:solidFill>
            </a:endParaRPr>
          </a:p>
          <a:p>
            <a:pPr marL="0" indent="0">
              <a:buFont typeface="Calibri" panose="020F0502020204030204" pitchFamily="34" charset="0"/>
              <a:buNone/>
              <a:defRPr/>
            </a:pPr>
            <a:endParaRPr lang="en-US" b="1" dirty="0"/>
          </a:p>
          <a:p>
            <a:pPr marL="0" indent="0" algn="ctr">
              <a:buFont typeface="Calibri" panose="020F0502020204030204" pitchFamily="34" charset="0"/>
              <a:buNone/>
              <a:defRPr/>
            </a:pPr>
            <a:r>
              <a:rPr lang="en-US" b="1" dirty="0"/>
              <a:t> </a:t>
            </a:r>
            <a:r>
              <a:rPr lang="en-US" sz="1800" dirty="0">
                <a:solidFill>
                  <a:schemeClr val="bg2">
                    <a:lumMod val="25000"/>
                  </a:schemeClr>
                </a:solidFill>
              </a:rPr>
              <a:t>LEAs will receive a letter from TEA soliciting districts to participate in the cognitive lab:</a:t>
            </a:r>
          </a:p>
          <a:p>
            <a:pPr algn="ctr">
              <a:buFont typeface="Arial" panose="020B0604020202020204" pitchFamily="34" charset="0"/>
              <a:buChar char="•"/>
              <a:defRPr/>
            </a:pPr>
            <a:r>
              <a:rPr lang="en-US" sz="1800" dirty="0">
                <a:solidFill>
                  <a:schemeClr val="bg2">
                    <a:lumMod val="25000"/>
                  </a:schemeClr>
                </a:solidFill>
              </a:rPr>
              <a:t>including the proposed calendar for completing cognitive lab activities and </a:t>
            </a:r>
          </a:p>
          <a:p>
            <a:pPr algn="ctr">
              <a:buFont typeface="Arial" panose="020B0604020202020204" pitchFamily="34" charset="0"/>
              <a:buChar char="•"/>
              <a:defRPr/>
            </a:pPr>
            <a:r>
              <a:rPr lang="en-US" sz="1800" dirty="0">
                <a:solidFill>
                  <a:schemeClr val="bg2">
                    <a:lumMod val="25000"/>
                  </a:schemeClr>
                </a:solidFill>
              </a:rPr>
              <a:t>describing the procedures for districts who will volunteer to participate. </a:t>
            </a:r>
          </a:p>
          <a:p>
            <a:pPr>
              <a:buFont typeface="Wingdings" panose="05000000000000000000" pitchFamily="2" charset="2"/>
              <a:buChar char="§"/>
              <a:defRPr/>
            </a:pPr>
            <a:endParaRPr lang="en-US" dirty="0"/>
          </a:p>
          <a:p>
            <a:pPr algn="ctr">
              <a:buFont typeface="Calibri" panose="020F0502020204030204" pitchFamily="34" charset="0"/>
              <a:buChar char=" "/>
              <a:defRPr/>
            </a:pPr>
            <a:r>
              <a:rPr lang="en-US" sz="1800" b="1" i="1" dirty="0">
                <a:solidFill>
                  <a:schemeClr val="accent1">
                    <a:lumMod val="75000"/>
                  </a:schemeClr>
                </a:solidFill>
              </a:rPr>
              <a:t>Participation is a golden opportunity to inform Texas’ first language proficiency assessment created specifically for ELs with significant cognitive disabilities! </a:t>
            </a:r>
          </a:p>
          <a:p>
            <a:pPr>
              <a:buFont typeface="Calibri" panose="020F0502020204030204" pitchFamily="34" charset="0"/>
              <a:buChar char=" "/>
              <a:defRPr/>
            </a:pPr>
            <a:endParaRPr lang="en-US" dirty="0"/>
          </a:p>
        </p:txBody>
      </p:sp>
      <p:pic>
        <p:nvPicPr>
          <p:cNvPr id="12186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09600"/>
            <a:ext cx="2768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876" y="5973917"/>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3605546" y="6357938"/>
            <a:ext cx="3617103" cy="365125"/>
          </a:xfrm>
        </p:spPr>
        <p:txBody>
          <a:bodyPr/>
          <a:lstStyle>
            <a:lvl1pPr>
              <a:defRPr b="1">
                <a:solidFill>
                  <a:schemeClr val="tx1"/>
                </a:solidFill>
              </a:defRPr>
            </a:lvl1pPr>
          </a:lstStyle>
          <a:p>
            <a:pPr algn="ctr">
              <a:defRPr/>
            </a:pPr>
            <a:r>
              <a:rPr lang="en-US" b="0" dirty="0"/>
              <a:t>©2017 Region One Education Service Center</a:t>
            </a:r>
          </a:p>
        </p:txBody>
      </p:sp>
      <p:sp>
        <p:nvSpPr>
          <p:cNvPr id="10" name="TextBox 2"/>
          <p:cNvSpPr txBox="1">
            <a:spLocks noChangeArrowheads="1"/>
          </p:cNvSpPr>
          <p:nvPr/>
        </p:nvSpPr>
        <p:spPr bwMode="auto">
          <a:xfrm>
            <a:off x="7530469" y="6274726"/>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dirty="0"/>
              <a:t>DRAFT</a:t>
            </a:r>
          </a:p>
        </p:txBody>
      </p:sp>
    </p:spTree>
    <p:extLst>
      <p:ext uri="{BB962C8B-B14F-4D97-AF65-F5344CB8AC3E}">
        <p14:creationId xmlns:p14="http://schemas.microsoft.com/office/powerpoint/2010/main" val="4541674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1060785" y="868864"/>
            <a:ext cx="7239000" cy="669925"/>
          </a:xfrm>
        </p:spPr>
        <p:txBody>
          <a:bodyPr>
            <a:normAutofit fontScale="90000"/>
          </a:bodyPr>
          <a:lstStyle/>
          <a:p>
            <a:pPr algn="ctr" eaLnBrk="1" fontAlgn="auto" hangingPunct="1">
              <a:spcAft>
                <a:spcPts val="0"/>
              </a:spcAft>
              <a:defRPr/>
            </a:pPr>
            <a:r>
              <a:rPr lang="en-US" dirty="0">
                <a:solidFill>
                  <a:schemeClr val="bg2">
                    <a:lumMod val="25000"/>
                  </a:schemeClr>
                </a:solidFill>
              </a:rPr>
              <a:t>Final LPAC MOY Power Point</a:t>
            </a:r>
            <a:endParaRPr lang="en-US" dirty="0">
              <a:solidFill>
                <a:schemeClr val="tx1">
                  <a:lumMod val="75000"/>
                  <a:lumOff val="25000"/>
                </a:schemeClr>
              </a:solidFill>
              <a:latin typeface="Bookman Old Style" charset="0"/>
            </a:endParaRPr>
          </a:p>
        </p:txBody>
      </p:sp>
      <p:sp>
        <p:nvSpPr>
          <p:cNvPr id="121859" name="Content Placeholder 2"/>
          <p:cNvSpPr>
            <a:spLocks noGrp="1"/>
          </p:cNvSpPr>
          <p:nvPr>
            <p:ph idx="1"/>
          </p:nvPr>
        </p:nvSpPr>
        <p:spPr>
          <a:xfrm>
            <a:off x="930441" y="1925638"/>
            <a:ext cx="7369343" cy="4097337"/>
          </a:xfrm>
        </p:spPr>
        <p:txBody>
          <a:bodyPr>
            <a:normAutofit/>
          </a:bodyPr>
          <a:lstStyle/>
          <a:p>
            <a:pPr algn="ctr" eaLnBrk="1" hangingPunct="1">
              <a:lnSpc>
                <a:spcPct val="80000"/>
              </a:lnSpc>
              <a:spcBef>
                <a:spcPts val="575"/>
              </a:spcBef>
              <a:buFont typeface="Wingdings 2" panose="05020102010507070707" pitchFamily="18" charset="2"/>
              <a:buChar char=""/>
              <a:defRPr/>
            </a:pPr>
            <a:endParaRPr lang="en-US" altLang="en-US" sz="2800" dirty="0"/>
          </a:p>
          <a:p>
            <a:pPr marL="0" indent="0" algn="ctr" eaLnBrk="1" hangingPunct="1">
              <a:lnSpc>
                <a:spcPct val="80000"/>
              </a:lnSpc>
              <a:spcBef>
                <a:spcPts val="575"/>
              </a:spcBef>
              <a:buFont typeface="Calibri" panose="020F0502020204030204" pitchFamily="34" charset="0"/>
              <a:buNone/>
              <a:defRPr/>
            </a:pPr>
            <a:r>
              <a:rPr lang="en-US" altLang="en-US" sz="2800" dirty="0">
                <a:solidFill>
                  <a:schemeClr val="bg2">
                    <a:lumMod val="25000"/>
                  </a:schemeClr>
                </a:solidFill>
              </a:rPr>
              <a:t>The final PowerPoint and all other LPAC guides and documents will be posted on the Language Proficiency Assessment Committee Resources page of the Student Assessment Division website at:</a:t>
            </a:r>
          </a:p>
          <a:p>
            <a:pPr marL="0" indent="0" algn="ctr" eaLnBrk="1" hangingPunct="1">
              <a:lnSpc>
                <a:spcPct val="80000"/>
              </a:lnSpc>
              <a:spcBef>
                <a:spcPts val="575"/>
              </a:spcBef>
              <a:buFont typeface="Calibri" panose="020F0502020204030204" pitchFamily="34" charset="0"/>
              <a:buNone/>
              <a:defRPr/>
            </a:pPr>
            <a:endParaRPr lang="en-US" altLang="en-US" sz="2800" dirty="0">
              <a:solidFill>
                <a:schemeClr val="bg2">
                  <a:lumMod val="25000"/>
                </a:schemeClr>
              </a:solidFill>
            </a:endParaRPr>
          </a:p>
          <a:p>
            <a:pPr marL="0" indent="0" algn="ctr" eaLnBrk="1" hangingPunct="1">
              <a:lnSpc>
                <a:spcPct val="80000"/>
              </a:lnSpc>
              <a:spcBef>
                <a:spcPts val="575"/>
              </a:spcBef>
              <a:buFont typeface="Calibri" panose="020F0502020204030204" pitchFamily="34" charset="0"/>
              <a:buNone/>
              <a:defRPr/>
            </a:pPr>
            <a:r>
              <a:rPr lang="en-US" altLang="en-US" sz="2800" dirty="0"/>
              <a:t> </a:t>
            </a:r>
            <a:r>
              <a:rPr lang="en-US" altLang="en-US" sz="2800" dirty="0">
                <a:solidFill>
                  <a:srgbClr val="7D8525"/>
                </a:solidFill>
                <a:latin typeface="Gill Sans MT" panose="020B0502020104020203" pitchFamily="34" charset="0"/>
                <a:hlinkClick r:id="rId3"/>
              </a:rPr>
              <a:t>http://tea.texas.gov/student.assessment/ell/lpac/</a:t>
            </a:r>
            <a:r>
              <a:rPr lang="en-US" altLang="en-US" sz="2800" dirty="0">
                <a:solidFill>
                  <a:srgbClr val="7D8525"/>
                </a:solidFill>
                <a:latin typeface="Gill Sans MT" panose="020B0502020104020203" pitchFamily="34" charset="0"/>
              </a:rPr>
              <a:t> </a:t>
            </a:r>
          </a:p>
          <a:p>
            <a:pPr algn="ctr" eaLnBrk="1" hangingPunct="1">
              <a:lnSpc>
                <a:spcPct val="80000"/>
              </a:lnSpc>
              <a:spcBef>
                <a:spcPts val="575"/>
              </a:spcBef>
              <a:buFont typeface="Wingdings 2" panose="05020102010507070707" pitchFamily="18" charset="2"/>
              <a:buChar char=""/>
              <a:defRPr/>
            </a:pPr>
            <a:endParaRPr lang="en-US" altLang="en-US" sz="2800" b="1" dirty="0">
              <a:solidFill>
                <a:srgbClr val="7D8525"/>
              </a:solidFill>
              <a:latin typeface="Gill Sans MT" panose="020B0502020104020203" pitchFamily="34" charset="0"/>
            </a:endParaRPr>
          </a:p>
        </p:txBody>
      </p:sp>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2614618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801688" y="457200"/>
            <a:ext cx="7543800" cy="1449388"/>
          </a:xfrm>
        </p:spPr>
        <p:txBody>
          <a:bodyPr anchor="t"/>
          <a:lstStyle/>
          <a:p>
            <a:pPr eaLnBrk="1" fontAlgn="auto" hangingPunct="1">
              <a:spcAft>
                <a:spcPts val="0"/>
              </a:spcAft>
              <a:defRPr/>
            </a:pPr>
            <a:r>
              <a:rPr lang="en-US" dirty="0">
                <a:solidFill>
                  <a:schemeClr val="bg2">
                    <a:lumMod val="25000"/>
                  </a:schemeClr>
                </a:solidFill>
              </a:rPr>
              <a:t>Contact Information</a:t>
            </a:r>
          </a:p>
        </p:txBody>
      </p:sp>
      <p:sp>
        <p:nvSpPr>
          <p:cNvPr id="55299" name="Content Placeholder 2"/>
          <p:cNvSpPr>
            <a:spLocks noGrp="1"/>
          </p:cNvSpPr>
          <p:nvPr>
            <p:ph idx="1"/>
          </p:nvPr>
        </p:nvSpPr>
        <p:spPr>
          <a:xfrm>
            <a:off x="801688" y="1901825"/>
            <a:ext cx="7543800" cy="4022725"/>
          </a:xfrm>
        </p:spPr>
        <p:txBody>
          <a:bodyPr rtlCol="0">
            <a:normAutofit/>
          </a:bodyPr>
          <a:lstStyle/>
          <a:p>
            <a:pPr marL="0" indent="0" eaLnBrk="1" fontAlgn="auto" hangingPunct="1">
              <a:spcAft>
                <a:spcPts val="0"/>
              </a:spcAft>
              <a:buFont typeface="Calibri" panose="020F0502020204030204" pitchFamily="34" charset="0"/>
              <a:buNone/>
              <a:defRPr/>
            </a:pPr>
            <a:r>
              <a:rPr lang="en-US" altLang="en-US" sz="2400" dirty="0">
                <a:solidFill>
                  <a:schemeClr val="bg2">
                    <a:lumMod val="25000"/>
                  </a:schemeClr>
                </a:solidFill>
              </a:rPr>
              <a:t>Information regarding Assessments for ELLs:</a:t>
            </a:r>
          </a:p>
          <a:p>
            <a:pPr marL="0" indent="0" eaLnBrk="1" fontAlgn="auto" hangingPunct="1">
              <a:spcAft>
                <a:spcPts val="0"/>
              </a:spcAft>
              <a:buFont typeface="Calibri" panose="020F0502020204030204" pitchFamily="34" charset="0"/>
              <a:buNone/>
              <a:defRPr/>
            </a:pPr>
            <a:r>
              <a:rPr lang="en-US" altLang="en-US" sz="2400" dirty="0">
                <a:solidFill>
                  <a:schemeClr val="tx1">
                    <a:lumMod val="75000"/>
                    <a:lumOff val="25000"/>
                  </a:schemeClr>
                </a:solidFill>
              </a:rPr>
              <a:t> </a:t>
            </a:r>
            <a:r>
              <a:rPr lang="en-US" altLang="en-US" sz="2400" dirty="0">
                <a:solidFill>
                  <a:schemeClr val="tx1">
                    <a:lumMod val="75000"/>
                    <a:lumOff val="25000"/>
                  </a:schemeClr>
                </a:solidFill>
                <a:hlinkClick r:id="rId3"/>
              </a:rPr>
              <a:t>http://tea.texas.gov/student.assessment/ell/</a:t>
            </a:r>
            <a:r>
              <a:rPr lang="en-US" altLang="en-US" sz="2400" dirty="0">
                <a:solidFill>
                  <a:schemeClr val="tx1">
                    <a:lumMod val="75000"/>
                    <a:lumOff val="25000"/>
                  </a:schemeClr>
                </a:solidFill>
              </a:rPr>
              <a:t> </a:t>
            </a:r>
          </a:p>
          <a:p>
            <a:pPr marL="274320" indent="-91440" eaLnBrk="1" fontAlgn="auto" hangingPunct="1">
              <a:spcAft>
                <a:spcPts val="0"/>
              </a:spcAft>
              <a:buFont typeface="Calibri" panose="020F0502020204030204" pitchFamily="34" charset="0"/>
              <a:buChar char=" "/>
              <a:defRPr/>
            </a:pPr>
            <a:endParaRPr lang="en-US" altLang="en-US" sz="2400" dirty="0">
              <a:solidFill>
                <a:schemeClr val="tx1">
                  <a:lumMod val="75000"/>
                  <a:lumOff val="25000"/>
                </a:schemeClr>
              </a:solidFill>
            </a:endParaRPr>
          </a:p>
          <a:p>
            <a:pPr marL="0" indent="0" eaLnBrk="1" fontAlgn="auto" hangingPunct="1">
              <a:spcAft>
                <a:spcPts val="0"/>
              </a:spcAft>
              <a:buFont typeface="Calibri" panose="020F0502020204030204" pitchFamily="34" charset="0"/>
              <a:buNone/>
              <a:defRPr/>
            </a:pPr>
            <a:r>
              <a:rPr lang="en-US" altLang="en-US" sz="2400" dirty="0">
                <a:solidFill>
                  <a:schemeClr val="bg2">
                    <a:lumMod val="25000"/>
                  </a:schemeClr>
                </a:solidFill>
              </a:rPr>
              <a:t>TEA Student Assessment Division phone number: </a:t>
            </a:r>
          </a:p>
          <a:p>
            <a:pPr marL="0" indent="0" eaLnBrk="1" fontAlgn="auto" hangingPunct="1">
              <a:spcAft>
                <a:spcPts val="0"/>
              </a:spcAft>
              <a:buFont typeface="Calibri" panose="020F0502020204030204" pitchFamily="34" charset="0"/>
              <a:buNone/>
              <a:defRPr/>
            </a:pPr>
            <a:r>
              <a:rPr lang="en-US" altLang="en-US" sz="2400" dirty="0">
                <a:solidFill>
                  <a:schemeClr val="bg2">
                    <a:lumMod val="25000"/>
                  </a:schemeClr>
                </a:solidFill>
              </a:rPr>
              <a:t>(512) 463-9536</a:t>
            </a:r>
          </a:p>
          <a:p>
            <a:pPr marL="274320" indent="-91440" eaLnBrk="1" fontAlgn="auto" hangingPunct="1">
              <a:spcAft>
                <a:spcPts val="0"/>
              </a:spcAft>
              <a:buFont typeface="Calibri" panose="020F0502020204030204" pitchFamily="34" charset="0"/>
              <a:buChar char=" "/>
              <a:defRPr/>
            </a:pPr>
            <a:endParaRPr lang="en-US" altLang="en-US" sz="2400" dirty="0">
              <a:solidFill>
                <a:schemeClr val="tx1">
                  <a:lumMod val="75000"/>
                  <a:lumOff val="25000"/>
                </a:schemeClr>
              </a:solidFill>
            </a:endParaRPr>
          </a:p>
          <a:p>
            <a:pPr marL="0" indent="0" eaLnBrk="1" fontAlgn="auto" hangingPunct="1">
              <a:spcAft>
                <a:spcPts val="0"/>
              </a:spcAft>
              <a:buFont typeface="Calibri" panose="020F0502020204030204" pitchFamily="34" charset="0"/>
              <a:buNone/>
              <a:defRPr/>
            </a:pPr>
            <a:r>
              <a:rPr lang="en-US" altLang="en-US" sz="2400" dirty="0">
                <a:solidFill>
                  <a:schemeClr val="tx1">
                    <a:lumMod val="75000"/>
                    <a:lumOff val="25000"/>
                  </a:schemeClr>
                </a:solidFill>
              </a:rPr>
              <a:t>Email:  </a:t>
            </a:r>
            <a:r>
              <a:rPr lang="en-US" altLang="en-US" sz="2400" dirty="0">
                <a:solidFill>
                  <a:schemeClr val="tx1">
                    <a:lumMod val="75000"/>
                    <a:lumOff val="25000"/>
                  </a:schemeClr>
                </a:solidFill>
                <a:hlinkClick r:id="rId4"/>
              </a:rPr>
              <a:t>assessment.specialpopulations@tea.texas.gov</a:t>
            </a:r>
            <a:endParaRPr lang="en-US" altLang="en-US" sz="2400" dirty="0">
              <a:solidFill>
                <a:schemeClr val="tx1">
                  <a:lumMod val="75000"/>
                  <a:lumOff val="25000"/>
                </a:schemeClr>
              </a:solidFill>
            </a:endParaRPr>
          </a:p>
          <a:p>
            <a:pPr marL="0" indent="0" eaLnBrk="1" fontAlgn="auto" hangingPunct="1">
              <a:spcAft>
                <a:spcPts val="0"/>
              </a:spcAft>
              <a:buFont typeface="Calibri" panose="020F0502020204030204" pitchFamily="34" charset="0"/>
              <a:buNone/>
              <a:defRPr/>
            </a:pPr>
            <a:endParaRPr lang="en-US" altLang="en-US" sz="2400" dirty="0">
              <a:solidFill>
                <a:schemeClr val="tx1">
                  <a:lumMod val="75000"/>
                  <a:lumOff val="25000"/>
                </a:schemeClr>
              </a:solidFill>
            </a:endParaRPr>
          </a:p>
          <a:p>
            <a:pPr marL="0" indent="0" eaLnBrk="1" fontAlgn="auto" hangingPunct="1">
              <a:spcAft>
                <a:spcPts val="0"/>
              </a:spcAft>
              <a:buFont typeface="Calibri" panose="020F0502020204030204" pitchFamily="34" charset="0"/>
              <a:buNone/>
              <a:defRPr/>
            </a:pPr>
            <a:endParaRPr lang="en-US" altLang="en-US" sz="2400" dirty="0">
              <a:solidFill>
                <a:schemeClr val="tx1">
                  <a:lumMod val="75000"/>
                  <a:lumOff val="25000"/>
                </a:schemeClr>
              </a:solidFill>
            </a:endParaRPr>
          </a:p>
          <a:p>
            <a:pPr marL="274320" indent="-91440" eaLnBrk="1" fontAlgn="auto" hangingPunct="1">
              <a:spcAft>
                <a:spcPts val="0"/>
              </a:spcAft>
              <a:buFont typeface="Calibri" panose="020F0502020204030204" pitchFamily="34" charset="0"/>
              <a:buChar char=" "/>
              <a:defRPr/>
            </a:pPr>
            <a:endParaRPr lang="en-US" altLang="en-US" dirty="0">
              <a:solidFill>
                <a:schemeClr val="tx1">
                  <a:lumMod val="75000"/>
                  <a:lumOff val="25000"/>
                </a:schemeClr>
              </a:solidFill>
            </a:endParaRPr>
          </a:p>
        </p:txBody>
      </p:sp>
      <p:sp>
        <p:nvSpPr>
          <p:cNvPr id="2" name="Explosion: 14 Points 1"/>
          <p:cNvSpPr/>
          <p:nvPr/>
        </p:nvSpPr>
        <p:spPr>
          <a:xfrm rot="2076265">
            <a:off x="7144221" y="4119070"/>
            <a:ext cx="1516484" cy="92067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New</a:t>
            </a:r>
          </a:p>
        </p:txBody>
      </p:sp>
      <p:pic>
        <p:nvPicPr>
          <p:cNvPr id="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9"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7378986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5556" r="5556"/>
          <a:stretch/>
        </p:blipFill>
        <p:spPr>
          <a:xfrm>
            <a:off x="0" y="857250"/>
            <a:ext cx="9144000" cy="5143500"/>
          </a:xfrm>
          <a:prstGeom prst="rect">
            <a:avLst/>
          </a:prstGeom>
        </p:spPr>
      </p:pic>
      <p:sp>
        <p:nvSpPr>
          <p:cNvPr id="2" name="Title 1"/>
          <p:cNvSpPr>
            <a:spLocks noGrp="1"/>
          </p:cNvSpPr>
          <p:nvPr>
            <p:ph type="title"/>
          </p:nvPr>
        </p:nvSpPr>
        <p:spPr>
          <a:xfrm>
            <a:off x="372561" y="-899304"/>
            <a:ext cx="7796030" cy="1883876"/>
          </a:xfrm>
        </p:spPr>
        <p:txBody>
          <a:bodyPr>
            <a:normAutofit/>
          </a:bodyPr>
          <a:lstStyle/>
          <a:p>
            <a:r>
              <a:rPr lang="en-US" sz="4500" dirty="0"/>
              <a:t>Region One ESC Contacts</a:t>
            </a:r>
          </a:p>
        </p:txBody>
      </p:sp>
      <p:sp>
        <p:nvSpPr>
          <p:cNvPr id="3" name="Text Placeholder 2"/>
          <p:cNvSpPr>
            <a:spLocks noGrp="1"/>
          </p:cNvSpPr>
          <p:nvPr>
            <p:ph type="body" sz="half" idx="2"/>
          </p:nvPr>
        </p:nvSpPr>
        <p:spPr>
          <a:xfrm>
            <a:off x="488308" y="904272"/>
            <a:ext cx="7796030" cy="855483"/>
          </a:xfrm>
        </p:spPr>
        <p:txBody>
          <a:bodyPr>
            <a:noAutofit/>
          </a:bodyPr>
          <a:lstStyle/>
          <a:p>
            <a:endParaRPr lang="en-US" sz="1700" b="1" dirty="0">
              <a:latin typeface="Calibri" charset="0"/>
              <a:ea typeface="Calibri" charset="0"/>
              <a:cs typeface="Calibri" charset="0"/>
            </a:endParaRPr>
          </a:p>
          <a:p>
            <a:r>
              <a:rPr lang="en-US" sz="1700" b="1" dirty="0">
                <a:latin typeface="Calibri" charset="0"/>
                <a:ea typeface="Calibri" charset="0"/>
                <a:cs typeface="Calibri" charset="0"/>
              </a:rPr>
              <a:t>Karina E. Chapa, M.Ed.</a:t>
            </a:r>
          </a:p>
          <a:p>
            <a:r>
              <a:rPr lang="en-US" sz="1700" b="1" dirty="0">
                <a:latin typeface="Calibri" charset="0"/>
                <a:ea typeface="Calibri" charset="0"/>
                <a:cs typeface="Calibri" charset="0"/>
              </a:rPr>
              <a:t>Language Proficiency, Biliteracy </a:t>
            </a:r>
          </a:p>
          <a:p>
            <a:r>
              <a:rPr lang="en-US" sz="1700" b="1" dirty="0">
                <a:latin typeface="Calibri" charset="0"/>
                <a:ea typeface="Calibri" charset="0"/>
                <a:cs typeface="Calibri" charset="0"/>
              </a:rPr>
              <a:t>and Cultural Diversity Director</a:t>
            </a:r>
          </a:p>
          <a:p>
            <a:r>
              <a:rPr lang="en-US" sz="1700" b="1" dirty="0">
                <a:latin typeface="Calibri" charset="0"/>
                <a:ea typeface="Calibri" charset="0"/>
                <a:cs typeface="Calibri" charset="0"/>
                <a:hlinkClick r:id="rId4"/>
              </a:rPr>
              <a:t>kchapa@esc1.net</a:t>
            </a:r>
            <a:r>
              <a:rPr lang="en-US" sz="1700" b="1" dirty="0">
                <a:latin typeface="Calibri" charset="0"/>
                <a:ea typeface="Calibri" charset="0"/>
                <a:cs typeface="Calibri" charset="0"/>
              </a:rPr>
              <a:t> </a:t>
            </a:r>
          </a:p>
          <a:p>
            <a:r>
              <a:rPr lang="en-US" sz="1700" b="1" dirty="0">
                <a:latin typeface="Calibri" charset="0"/>
                <a:ea typeface="Calibri" charset="0"/>
                <a:cs typeface="Calibri" charset="0"/>
              </a:rPr>
              <a:t>Twitter @esc1bilingual @</a:t>
            </a:r>
            <a:r>
              <a:rPr lang="en-US" sz="1700" b="1" dirty="0" err="1">
                <a:latin typeface="Calibri" charset="0"/>
                <a:ea typeface="Calibri" charset="0"/>
                <a:cs typeface="Calibri" charset="0"/>
              </a:rPr>
              <a:t>bilingualpride</a:t>
            </a:r>
            <a:endParaRPr lang="en-US" sz="1700" b="1" dirty="0">
              <a:latin typeface="Calibri" charset="0"/>
              <a:ea typeface="Calibri" charset="0"/>
              <a:cs typeface="Calibri" charset="0"/>
            </a:endParaRPr>
          </a:p>
          <a:p>
            <a:endParaRPr lang="en-US" sz="1700" b="1" dirty="0">
              <a:latin typeface="Calibri" charset="0"/>
              <a:ea typeface="Calibri" charset="0"/>
              <a:cs typeface="Calibri" charset="0"/>
            </a:endParaRPr>
          </a:p>
          <a:p>
            <a:r>
              <a:rPr lang="en-US" sz="1700" b="1" dirty="0">
                <a:latin typeface="Calibri" charset="0"/>
                <a:ea typeface="Calibri" charset="0"/>
                <a:cs typeface="Calibri" charset="0"/>
              </a:rPr>
              <a:t>Xochitl A. Rocha, </a:t>
            </a:r>
            <a:r>
              <a:rPr lang="en-US" sz="1700" b="1" dirty="0" err="1">
                <a:latin typeface="Calibri" charset="0"/>
                <a:ea typeface="Calibri" charset="0"/>
                <a:cs typeface="Calibri" charset="0"/>
              </a:rPr>
              <a:t>Ed.D</a:t>
            </a:r>
            <a:r>
              <a:rPr lang="en-US" sz="1700" b="1" dirty="0">
                <a:latin typeface="Calibri" charset="0"/>
                <a:ea typeface="Calibri" charset="0"/>
                <a:cs typeface="Calibri" charset="0"/>
              </a:rPr>
              <a:t>.</a:t>
            </a:r>
          </a:p>
          <a:p>
            <a:r>
              <a:rPr lang="en-US" sz="1700" b="1" dirty="0">
                <a:latin typeface="Calibri" charset="0"/>
                <a:ea typeface="Calibri" charset="0"/>
                <a:cs typeface="Calibri" charset="0"/>
              </a:rPr>
              <a:t>Bilingual/ESL Specialist</a:t>
            </a:r>
          </a:p>
          <a:p>
            <a:r>
              <a:rPr lang="en-US" sz="1700" b="1" dirty="0">
                <a:latin typeface="Calibri" charset="0"/>
                <a:ea typeface="Calibri" charset="0"/>
                <a:cs typeface="Calibri" charset="0"/>
                <a:hlinkClick r:id="rId5"/>
              </a:rPr>
              <a:t>xrocha@esc1.net</a:t>
            </a:r>
            <a:endParaRPr lang="en-US" sz="1700" b="1" dirty="0">
              <a:latin typeface="Calibri" charset="0"/>
              <a:ea typeface="Calibri" charset="0"/>
              <a:cs typeface="Calibri" charset="0"/>
            </a:endParaRPr>
          </a:p>
          <a:p>
            <a:r>
              <a:rPr lang="en-US" sz="1700" b="1" dirty="0">
                <a:latin typeface="Calibri" charset="0"/>
                <a:ea typeface="Calibri" charset="0"/>
                <a:cs typeface="Calibri" charset="0"/>
              </a:rPr>
              <a:t>Twitter @xochitlrocha5</a:t>
            </a:r>
          </a:p>
          <a:p>
            <a:endParaRPr lang="en-US" sz="1700" b="1" dirty="0">
              <a:latin typeface="Calibri" charset="0"/>
              <a:ea typeface="Calibri" charset="0"/>
              <a:cs typeface="Calibri" charset="0"/>
            </a:endParaRPr>
          </a:p>
          <a:p>
            <a:r>
              <a:rPr lang="en-US" sz="1700" b="1" dirty="0">
                <a:solidFill>
                  <a:schemeClr val="accent2"/>
                </a:solidFill>
                <a:latin typeface="Calibri" charset="0"/>
                <a:ea typeface="Calibri" charset="0"/>
                <a:cs typeface="Calibri" charset="0"/>
              </a:rPr>
              <a:t>Center for Excellence in Education of Diverse Learners (CEEDS)</a:t>
            </a:r>
          </a:p>
          <a:p>
            <a:endParaRPr lang="en-US" sz="1700" b="1" dirty="0">
              <a:latin typeface="Calibri" charset="0"/>
              <a:ea typeface="Calibri" charset="0"/>
              <a:cs typeface="Calibri" charset="0"/>
            </a:endParaRPr>
          </a:p>
        </p:txBody>
      </p:sp>
    </p:spTree>
    <p:extLst>
      <p:ext uri="{BB962C8B-B14F-4D97-AF65-F5344CB8AC3E}">
        <p14:creationId xmlns:p14="http://schemas.microsoft.com/office/powerpoint/2010/main" val="2123550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4742</TotalTime>
  <Words>5489</Words>
  <Application>Microsoft Macintosh PowerPoint</Application>
  <PresentationFormat>On-screen Show (4:3)</PresentationFormat>
  <Paragraphs>698</Paragraphs>
  <Slides>96</Slides>
  <Notes>38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96</vt:i4>
      </vt:variant>
    </vt:vector>
  </HeadingPairs>
  <TitlesOfParts>
    <vt:vector size="110" baseType="lpstr">
      <vt:lpstr>Arial</vt:lpstr>
      <vt:lpstr>Bookman Old Style</vt:lpstr>
      <vt:lpstr>Calibri</vt:lpstr>
      <vt:lpstr>Corbel</vt:lpstr>
      <vt:lpstr>Courier New</vt:lpstr>
      <vt:lpstr>Gill Sans MT</vt:lpstr>
      <vt:lpstr>Mangal</vt:lpstr>
      <vt:lpstr>MS PGothic</vt:lpstr>
      <vt:lpstr>ＭＳ Ｐゴシック</vt:lpstr>
      <vt:lpstr>Perpetua</vt:lpstr>
      <vt:lpstr>Wingdings</vt:lpstr>
      <vt:lpstr>Wingdings 2</vt:lpstr>
      <vt:lpstr>メイリオ</vt:lpstr>
      <vt:lpstr>Retrospect</vt:lpstr>
      <vt:lpstr>LPAC Middle of the Year Training WS# 66134</vt:lpstr>
      <vt:lpstr>Professional Learning Essential Agreements</vt:lpstr>
      <vt:lpstr>Final LPAC MOY Power Point</vt:lpstr>
      <vt:lpstr>STAAR</vt:lpstr>
      <vt:lpstr>STAAR Assessments</vt:lpstr>
      <vt:lpstr>Changes for 2018 and Beyond</vt:lpstr>
      <vt:lpstr>STAAR Decision-Making Guide for LPACs</vt:lpstr>
      <vt:lpstr>Participation Decisions</vt:lpstr>
      <vt:lpstr>STAAR Participation Decisions</vt:lpstr>
      <vt:lpstr>Understanding Alignment of  STAAR and STAAR Spanish</vt:lpstr>
      <vt:lpstr>STAAR Spanish Decisions</vt:lpstr>
      <vt:lpstr>STAAR Spanish for Students in ESL Programs</vt:lpstr>
      <vt:lpstr>Non-ELLs in Spanish Bilingual Programs</vt:lpstr>
      <vt:lpstr>Assessment Decisions for Different Subjects</vt:lpstr>
      <vt:lpstr>Assessment Decisions for ELLs Receiving Special Education Services</vt:lpstr>
      <vt:lpstr>Designated Supports Decisions</vt:lpstr>
      <vt:lpstr>Designated Supports Decisions for STAAR</vt:lpstr>
      <vt:lpstr> Accessibility Resources</vt:lpstr>
      <vt:lpstr>Think, Talk &amp; Share</vt:lpstr>
      <vt:lpstr>Designated Supports During State Assessments</vt:lpstr>
      <vt:lpstr>Designated Supports for ELLs with Disabilities</vt:lpstr>
      <vt:lpstr>LPAC Role and Collaboration with Testing Coordinators</vt:lpstr>
      <vt:lpstr>Understanding STAAR Accessibility</vt:lpstr>
      <vt:lpstr>STAAR ACCESSIBILITY </vt:lpstr>
      <vt:lpstr>Assessment Accommodations</vt:lpstr>
      <vt:lpstr>Assessment Accommodations</vt:lpstr>
      <vt:lpstr>Accommodation Resources</vt:lpstr>
      <vt:lpstr>1. Accessibility Features</vt:lpstr>
      <vt:lpstr>1. Accessibility Features</vt:lpstr>
      <vt:lpstr>New Accessibility Features!</vt:lpstr>
      <vt:lpstr>Assessment Accommodations</vt:lpstr>
      <vt:lpstr>2. Designated Supports</vt:lpstr>
      <vt:lpstr>LPAC Decision-Making Authority</vt:lpstr>
      <vt:lpstr>*LPAC as Independent Authority</vt:lpstr>
      <vt:lpstr>Changes to Locally-Approved Designated Supports</vt:lpstr>
      <vt:lpstr>2. Designated Supports</vt:lpstr>
      <vt:lpstr>2. Designated Supports</vt:lpstr>
      <vt:lpstr>Extra Time</vt:lpstr>
      <vt:lpstr>Extra Time</vt:lpstr>
      <vt:lpstr>Content &amp; Language Supports</vt:lpstr>
      <vt:lpstr>Content &amp; Language Supports</vt:lpstr>
      <vt:lpstr>PowerPoint Presentation</vt:lpstr>
      <vt:lpstr>Content &amp; Language Supports</vt:lpstr>
      <vt:lpstr>Content &amp; Language Supports</vt:lpstr>
      <vt:lpstr>Content &amp; Language Supports</vt:lpstr>
      <vt:lpstr>Content &amp; Language Supports</vt:lpstr>
      <vt:lpstr>Content &amp; Language Supports</vt:lpstr>
      <vt:lpstr>Content &amp; Language Supports</vt:lpstr>
      <vt:lpstr>Content &amp; Language Supports</vt:lpstr>
      <vt:lpstr>Content &amp; Language Supports</vt:lpstr>
      <vt:lpstr>Content &amp; Language Supports</vt:lpstr>
      <vt:lpstr>Content &amp; Language Supports</vt:lpstr>
      <vt:lpstr>Content &amp; Language Supports</vt:lpstr>
      <vt:lpstr>Content &amp; Language Supports</vt:lpstr>
      <vt:lpstr>Content &amp; Language Supports: Special Situations  </vt:lpstr>
      <vt:lpstr>Oral Administration</vt:lpstr>
      <vt:lpstr>PowerPoint Presentation</vt:lpstr>
      <vt:lpstr>Oral Administration</vt:lpstr>
      <vt:lpstr>Designated Supports for Reading &amp; Writing</vt:lpstr>
      <vt:lpstr>Designated Supports Recommendations for Reading and Writing:  Impact on Exit Criteria for ELLs</vt:lpstr>
      <vt:lpstr>What about dictionaries?</vt:lpstr>
      <vt:lpstr>Dictionaries for Reading and Writing in grades 3-5 now included in the STAAR Dictionary Policy and no longer a Designated Support  </vt:lpstr>
      <vt:lpstr>Dictionary policy change and its impact on ELL exit criteria </vt:lpstr>
      <vt:lpstr>Dictionaries</vt:lpstr>
      <vt:lpstr>Dictionaries</vt:lpstr>
      <vt:lpstr>Decisions about  Special Provision, Exemption, and Multiple Administrations</vt:lpstr>
      <vt:lpstr>English I EOC Special Provision TAC §101.1007</vt:lpstr>
      <vt:lpstr>Exemption for Qualifying Asylees and Refugees</vt:lpstr>
      <vt:lpstr>ELLs with Parental Denials</vt:lpstr>
      <vt:lpstr>ELLs with Parental Denials </vt:lpstr>
      <vt:lpstr>Documentation of STAAR Test Decisions</vt:lpstr>
      <vt:lpstr>Suggested Forms for LPAC Use</vt:lpstr>
      <vt:lpstr>STAAR Participation and  Accommodation Decisions</vt:lpstr>
      <vt:lpstr>PowerPoint Presentation</vt:lpstr>
      <vt:lpstr>PowerPoint Presentation</vt:lpstr>
      <vt:lpstr>PowerPoint Presentation</vt:lpstr>
      <vt:lpstr>Eligibility for STAAR English I Assessment Special Provision</vt:lpstr>
      <vt:lpstr>Student History Worksheet</vt:lpstr>
      <vt:lpstr>TELPAS</vt:lpstr>
      <vt:lpstr>Changes to 2018 Accessibility Features that include TELPAS</vt:lpstr>
      <vt:lpstr>Designated Supports     </vt:lpstr>
      <vt:lpstr>Spelling Assistance:  Student Eligibility Criteria </vt:lpstr>
      <vt:lpstr>Spelling Assistance:  Examples/Types</vt:lpstr>
      <vt:lpstr>Complex Transcribing:  Student Eligibility Criteria </vt:lpstr>
      <vt:lpstr>Special Administration of TELPAS </vt:lpstr>
      <vt:lpstr>TELPAS Resources for LPACs</vt:lpstr>
      <vt:lpstr>Calculating Years in U.S. Schools</vt:lpstr>
      <vt:lpstr>Data Collection for Spring </vt:lpstr>
      <vt:lpstr>Alternate English Language Proficiency (ELP) Assessment</vt:lpstr>
      <vt:lpstr>  Federal Requirements Assessment Federal Requirements</vt:lpstr>
      <vt:lpstr>Alternate ELP Assessment</vt:lpstr>
      <vt:lpstr>Who will be assessed with the Alternate ELP Assessment?</vt:lpstr>
      <vt:lpstr>Alternate ELP  Assessment Cog Lab      Late April-Early May </vt:lpstr>
      <vt:lpstr>Final LPAC MOY Power Point</vt:lpstr>
      <vt:lpstr>Contact Information</vt:lpstr>
      <vt:lpstr>Region One ESC Contacts</vt:lpstr>
    </vt:vector>
  </TitlesOfParts>
  <Company>Region One ESC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Leadership Academy</dc:title>
  <dc:creator>Karina Chapa</dc:creator>
  <cp:lastModifiedBy>Microsoft Office User</cp:lastModifiedBy>
  <cp:revision>143</cp:revision>
  <dcterms:created xsi:type="dcterms:W3CDTF">2016-11-01T01:49:00Z</dcterms:created>
  <dcterms:modified xsi:type="dcterms:W3CDTF">2017-12-18T17:24:59Z</dcterms:modified>
</cp:coreProperties>
</file>